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sldIdLst>
    <p:sldId id="318" r:id="rId2"/>
    <p:sldId id="267" r:id="rId3"/>
    <p:sldId id="317" r:id="rId4"/>
    <p:sldId id="292" r:id="rId5"/>
    <p:sldId id="282" r:id="rId6"/>
    <p:sldId id="276" r:id="rId7"/>
    <p:sldId id="293" r:id="rId8"/>
    <p:sldId id="278" r:id="rId9"/>
    <p:sldId id="279" r:id="rId10"/>
    <p:sldId id="294" r:id="rId11"/>
    <p:sldId id="285" r:id="rId12"/>
    <p:sldId id="295" r:id="rId13"/>
    <p:sldId id="297" r:id="rId14"/>
    <p:sldId id="298" r:id="rId15"/>
    <p:sldId id="290" r:id="rId16"/>
    <p:sldId id="296" r:id="rId17"/>
    <p:sldId id="291" r:id="rId18"/>
    <p:sldId id="32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06" y="-108"/>
      </p:cViewPr>
      <p:guideLst>
        <p:guide orient="horz" pos="2160"/>
        <p:guide pos="2880"/>
      </p:guideLst>
    </p:cSldViewPr>
  </p:slideViewPr>
  <p:notesTextViewPr>
    <p:cViewPr>
      <p:scale>
        <a:sx n="1" d="1"/>
        <a:sy n="1" d="1"/>
      </p:scale>
      <p:origin x="0" y="0"/>
    </p:cViewPr>
  </p:notesTextViewPr>
  <p:sorterViewPr>
    <p:cViewPr>
      <p:scale>
        <a:sx n="100" d="100"/>
        <a:sy n="100" d="100"/>
      </p:scale>
      <p:origin x="0" y="19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1AA192-1AAF-4BE5-A458-768DE2967D38}" type="datetimeFigureOut">
              <a:rPr lang="en-US" smtClean="0"/>
              <a:pPr/>
              <a:t>7/21/2013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CCDBC-072E-4760-AA9A-81F7F2C8C550}" type="slidenum">
              <a:rPr lang="en-US" smtClean="0"/>
              <a:pPr/>
              <a:t>‹#›</a:t>
            </a:fld>
            <a:endParaRPr lang="en-US"/>
          </a:p>
        </p:txBody>
      </p:sp>
    </p:spTree>
    <p:extLst>
      <p:ext uri="{BB962C8B-B14F-4D97-AF65-F5344CB8AC3E}">
        <p14:creationId xmlns:p14="http://schemas.microsoft.com/office/powerpoint/2010/main" xmlns="" val="126609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4838B0-1F06-4296-B096-5B080DE5E9EB}"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1995173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838B0-1F06-4296-B096-5B080DE5E9EB}"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1220923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838B0-1F06-4296-B096-5B080DE5E9EB}"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393073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838B0-1F06-4296-B096-5B080DE5E9EB}"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56577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838B0-1F06-4296-B096-5B080DE5E9EB}" type="datetimeFigureOut">
              <a:rPr lang="en-US" smtClean="0"/>
              <a:pPr/>
              <a:t>7/21/2013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46479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838B0-1F06-4296-B096-5B080DE5E9EB}"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247264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838B0-1F06-4296-B096-5B080DE5E9EB}" type="datetimeFigureOut">
              <a:rPr lang="en-US" smtClean="0"/>
              <a:pPr/>
              <a:t>7/21/2013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287377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838B0-1F06-4296-B096-5B080DE5E9EB}" type="datetimeFigureOut">
              <a:rPr lang="en-US" smtClean="0"/>
              <a:pPr/>
              <a:t>7/21/2013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13248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838B0-1F06-4296-B096-5B080DE5E9EB}" type="datetimeFigureOut">
              <a:rPr lang="en-US" smtClean="0"/>
              <a:pPr/>
              <a:t>7/21/2013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1415615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838B0-1F06-4296-B096-5B080DE5E9EB}"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313804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838B0-1F06-4296-B096-5B080DE5E9EB}" type="datetimeFigureOut">
              <a:rPr lang="en-US" smtClean="0"/>
              <a:pPr/>
              <a:t>7/21/2013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1046396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838B0-1F06-4296-B096-5B080DE5E9EB}" type="datetimeFigureOut">
              <a:rPr lang="en-US" smtClean="0"/>
              <a:pPr/>
              <a:t>7/21/2013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83478-9AED-40F1-9268-C5B14FDE2B40}" type="slidenum">
              <a:rPr lang="en-US" smtClean="0"/>
              <a:pPr/>
              <a:t>‹#›</a:t>
            </a:fld>
            <a:endParaRPr lang="en-US"/>
          </a:p>
        </p:txBody>
      </p:sp>
    </p:spTree>
    <p:extLst>
      <p:ext uri="{BB962C8B-B14F-4D97-AF65-F5344CB8AC3E}">
        <p14:creationId xmlns:p14="http://schemas.microsoft.com/office/powerpoint/2010/main" xmlns="" val="22003757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solidFill>
                <a:effectLst>
                  <a:outerShdw blurRad="38100" dist="38100" dir="2700000" algn="tl">
                    <a:srgbClr val="000000">
                      <a:alpha val="43137"/>
                    </a:srgbClr>
                  </a:outerShdw>
                </a:effectLst>
              </a:rPr>
              <a:t>Purpose/Mission of ABD</a:t>
            </a:r>
            <a:endParaRPr lang="en-US" dirty="0">
              <a:solidFill>
                <a:schemeClr val="accent6"/>
              </a:solidFill>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57200" y="1219201"/>
            <a:ext cx="4040188" cy="533399"/>
          </a:xfrm>
        </p:spPr>
        <p:txBody>
          <a:bodyPr/>
          <a:lstStyle/>
          <a:p>
            <a:pPr algn="ctr"/>
            <a:r>
              <a:rPr lang="en-US" u="sng" dirty="0" smtClean="0">
                <a:solidFill>
                  <a:srgbClr val="FFC000"/>
                </a:solidFill>
              </a:rPr>
              <a:t>1932</a:t>
            </a:r>
            <a:endParaRPr lang="en-US" u="sng" dirty="0">
              <a:solidFill>
                <a:srgbClr val="FFC000"/>
              </a:solidFill>
            </a:endParaRPr>
          </a:p>
        </p:txBody>
      </p:sp>
      <p:sp>
        <p:nvSpPr>
          <p:cNvPr id="6" name="Content Placeholder 5"/>
          <p:cNvSpPr>
            <a:spLocks noGrp="1"/>
          </p:cNvSpPr>
          <p:nvPr>
            <p:ph sz="half" idx="2"/>
          </p:nvPr>
        </p:nvSpPr>
        <p:spPr>
          <a:xfrm>
            <a:off x="457200" y="1828800"/>
            <a:ext cx="4040188" cy="4572000"/>
          </a:xfrm>
        </p:spPr>
        <p:txBody>
          <a:bodyPr>
            <a:normAutofit fontScale="77500" lnSpcReduction="20000"/>
          </a:bodyPr>
          <a:lstStyle/>
          <a:p>
            <a:pPr marL="514350" indent="-514350">
              <a:buFont typeface="+mj-lt"/>
              <a:buAutoNum type="arabicParenR"/>
            </a:pPr>
            <a:r>
              <a:rPr lang="en-US" dirty="0"/>
              <a:t>Determine “competence”, prescribe standards of “fitness”, conduct exams to test qualifications of voluntary candidates and grant </a:t>
            </a:r>
            <a:r>
              <a:rPr lang="en-US" dirty="0" smtClean="0"/>
              <a:t>certificates</a:t>
            </a:r>
          </a:p>
          <a:p>
            <a:pPr marL="514350" indent="-514350">
              <a:buFont typeface="+mj-lt"/>
              <a:buAutoNum type="arabicParenR"/>
            </a:pPr>
            <a:endParaRPr lang="en-US" dirty="0"/>
          </a:p>
          <a:p>
            <a:pPr marL="514350" indent="-514350">
              <a:buFont typeface="+mj-lt"/>
              <a:buAutoNum type="arabicParenR"/>
            </a:pPr>
            <a:r>
              <a:rPr lang="en-US" dirty="0"/>
              <a:t>Publish the list of physicians who have been certified  for the benefit of hospitals, medical schools, other physicians, and the lay </a:t>
            </a:r>
            <a:r>
              <a:rPr lang="en-US" dirty="0" smtClean="0"/>
              <a:t>public</a:t>
            </a:r>
          </a:p>
          <a:p>
            <a:pPr marL="514350" indent="-514350">
              <a:buFont typeface="+mj-lt"/>
              <a:buAutoNum type="arabicParenR"/>
            </a:pPr>
            <a:endParaRPr lang="en-US" dirty="0"/>
          </a:p>
          <a:p>
            <a:pPr marL="514350" indent="-514350">
              <a:buFont typeface="+mj-lt"/>
              <a:buAutoNum type="arabicParenR"/>
            </a:pPr>
            <a:r>
              <a:rPr lang="en-US" dirty="0"/>
              <a:t>Improve standards by  investigating medical school criteria and encourage adequate facilities for instruction </a:t>
            </a:r>
            <a:endParaRPr lang="en-US" dirty="0" smtClean="0"/>
          </a:p>
          <a:p>
            <a:pPr marL="0" indent="0" algn="ctr">
              <a:buNone/>
            </a:pPr>
            <a:r>
              <a:rPr lang="en-US" i="1" dirty="0" smtClean="0"/>
              <a:t>(Now ACGME/RRC</a:t>
            </a:r>
            <a:r>
              <a:rPr lang="en-US" i="1" dirty="0"/>
              <a:t>)</a:t>
            </a:r>
          </a:p>
          <a:p>
            <a:endParaRPr lang="en-US" dirty="0"/>
          </a:p>
        </p:txBody>
      </p:sp>
      <p:sp>
        <p:nvSpPr>
          <p:cNvPr id="7" name="Text Placeholder 6"/>
          <p:cNvSpPr>
            <a:spLocks noGrp="1"/>
          </p:cNvSpPr>
          <p:nvPr>
            <p:ph type="body" sz="quarter" idx="3"/>
          </p:nvPr>
        </p:nvSpPr>
        <p:spPr>
          <a:xfrm>
            <a:off x="4645025" y="1066801"/>
            <a:ext cx="4041775" cy="685800"/>
          </a:xfrm>
        </p:spPr>
        <p:txBody>
          <a:bodyPr/>
          <a:lstStyle/>
          <a:p>
            <a:pPr algn="ctr"/>
            <a:r>
              <a:rPr lang="en-US" u="sng" dirty="0" smtClean="0">
                <a:solidFill>
                  <a:srgbClr val="FFC000"/>
                </a:solidFill>
              </a:rPr>
              <a:t>2013</a:t>
            </a:r>
            <a:endParaRPr lang="en-US" u="sng" dirty="0">
              <a:solidFill>
                <a:srgbClr val="FFC000"/>
              </a:solidFill>
            </a:endParaRPr>
          </a:p>
        </p:txBody>
      </p:sp>
      <p:sp>
        <p:nvSpPr>
          <p:cNvPr id="8" name="Content Placeholder 7"/>
          <p:cNvSpPr>
            <a:spLocks noGrp="1"/>
          </p:cNvSpPr>
          <p:nvPr>
            <p:ph sz="quarter" idx="4"/>
          </p:nvPr>
        </p:nvSpPr>
        <p:spPr>
          <a:xfrm>
            <a:off x="4645025" y="1828800"/>
            <a:ext cx="4041775" cy="4572000"/>
          </a:xfrm>
        </p:spPr>
        <p:txBody>
          <a:bodyPr>
            <a:normAutofit fontScale="70000" lnSpcReduction="20000"/>
          </a:bodyPr>
          <a:lstStyle/>
          <a:p>
            <a:pPr marL="0" indent="0" algn="ctr">
              <a:buNone/>
            </a:pPr>
            <a:r>
              <a:rPr lang="en-US" sz="2600" dirty="0"/>
              <a:t>The American Board of Dermatology exists to </a:t>
            </a:r>
            <a:r>
              <a:rPr lang="en-US" sz="2600" dirty="0">
                <a:solidFill>
                  <a:srgbClr val="FFFF00"/>
                </a:solidFill>
              </a:rPr>
              <a:t>assure safe, high quality dermatologic care for the public </a:t>
            </a:r>
            <a:r>
              <a:rPr lang="en-US" sz="2600" dirty="0"/>
              <a:t>by setting, promoting and assuring standards of excellence in the practice of our specialty. The American Board of Dermatology is a voluntary, non-profit, private, autonomous organization formed for the primary purpose of </a:t>
            </a:r>
            <a:r>
              <a:rPr lang="en-US" sz="2600" dirty="0">
                <a:solidFill>
                  <a:srgbClr val="FFFF00"/>
                </a:solidFill>
              </a:rPr>
              <a:t>protecting the public interest by establishing and maintaining high standards of training, education and qualifications of physicians rendering care in dermatology</a:t>
            </a:r>
            <a:r>
              <a:rPr lang="en-US" sz="2600" dirty="0"/>
              <a:t>. The objective of all of its activities is to provide assurance that a </a:t>
            </a:r>
            <a:r>
              <a:rPr lang="en-US" sz="2600" dirty="0" err="1"/>
              <a:t>diplomate</a:t>
            </a:r>
            <a:r>
              <a:rPr lang="en-US" sz="2600" dirty="0"/>
              <a:t> of the Board possesses and maintains the knowledge and skills essential for the provision of superior, specialized care to patients with cutaneous diseases.</a:t>
            </a:r>
          </a:p>
          <a:p>
            <a:endParaRPr lang="en-US" dirty="0"/>
          </a:p>
        </p:txBody>
      </p:sp>
    </p:spTree>
    <p:extLst>
      <p:ext uri="{BB962C8B-B14F-4D97-AF65-F5344CB8AC3E}">
        <p14:creationId xmlns:p14="http://schemas.microsoft.com/office/powerpoint/2010/main" xmlns="" val="329387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solidFill>
                  <a:schemeClr val="accent6"/>
                </a:solidFill>
                <a:effectLst>
                  <a:outerShdw blurRad="38100" dist="38100" dir="2700000" algn="tl">
                    <a:srgbClr val="000000">
                      <a:alpha val="43137"/>
                    </a:srgbClr>
                  </a:outerShdw>
                </a:effectLst>
              </a:rPr>
              <a:t>Oral Examinations </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33400" y="1447800"/>
            <a:ext cx="8153400" cy="5410200"/>
          </a:xfrm>
        </p:spPr>
        <p:txBody>
          <a:bodyPr>
            <a:normAutofit fontScale="32500" lnSpcReduction="20000"/>
          </a:bodyPr>
          <a:lstStyle/>
          <a:p>
            <a:pPr marL="0" indent="0" algn="ctr">
              <a:buNone/>
            </a:pPr>
            <a:r>
              <a:rPr lang="en-US" sz="8600" dirty="0" smtClean="0">
                <a:solidFill>
                  <a:srgbClr val="FFFF00"/>
                </a:solidFill>
              </a:rPr>
              <a:t>Single exam given </a:t>
            </a:r>
            <a:r>
              <a:rPr lang="en-US" sz="8600" dirty="0">
                <a:solidFill>
                  <a:srgbClr val="FFFF00"/>
                </a:solidFill>
              </a:rPr>
              <a:t>at </a:t>
            </a:r>
            <a:r>
              <a:rPr lang="en-US" sz="8600" dirty="0" smtClean="0">
                <a:solidFill>
                  <a:srgbClr val="FFFF00"/>
                </a:solidFill>
              </a:rPr>
              <a:t>institutions </a:t>
            </a:r>
            <a:r>
              <a:rPr lang="en-US" sz="8600" dirty="0">
                <a:solidFill>
                  <a:srgbClr val="FFFF00"/>
                </a:solidFill>
              </a:rPr>
              <a:t>across the </a:t>
            </a:r>
            <a:r>
              <a:rPr lang="en-US" sz="8600" dirty="0" smtClean="0">
                <a:solidFill>
                  <a:srgbClr val="FFFF00"/>
                </a:solidFill>
              </a:rPr>
              <a:t>country</a:t>
            </a:r>
          </a:p>
          <a:p>
            <a:pPr marL="0" indent="0" algn="ctr">
              <a:buNone/>
            </a:pPr>
            <a:r>
              <a:rPr lang="en-US" sz="6000" dirty="0" smtClean="0">
                <a:solidFill>
                  <a:srgbClr val="FFFF00"/>
                </a:solidFill>
              </a:rPr>
              <a:t>  </a:t>
            </a:r>
          </a:p>
          <a:p>
            <a:pPr>
              <a:buFont typeface="Courier New" pitchFamily="49" charset="0"/>
              <a:buChar char="o"/>
            </a:pPr>
            <a:r>
              <a:rPr lang="en-US" sz="7400" dirty="0" smtClean="0"/>
              <a:t>3-5 </a:t>
            </a:r>
            <a:r>
              <a:rPr lang="en-US" sz="7400" dirty="0"/>
              <a:t>day exam </a:t>
            </a:r>
            <a:endParaRPr lang="en-US" sz="7400" dirty="0" smtClean="0"/>
          </a:p>
          <a:p>
            <a:pPr>
              <a:buFont typeface="Courier New" pitchFamily="49" charset="0"/>
              <a:buChar char="o"/>
            </a:pPr>
            <a:r>
              <a:rPr lang="en-US" sz="7400" dirty="0" smtClean="0"/>
              <a:t>Training </a:t>
            </a:r>
            <a:r>
              <a:rPr lang="en-US" sz="7400" dirty="0"/>
              <a:t>center </a:t>
            </a:r>
            <a:r>
              <a:rPr lang="en-US" sz="7400" dirty="0" smtClean="0"/>
              <a:t>made </a:t>
            </a:r>
            <a:r>
              <a:rPr lang="en-US" sz="7400" dirty="0"/>
              <a:t>available about 50 patients for </a:t>
            </a:r>
            <a:r>
              <a:rPr lang="en-US" sz="7400" dirty="0" smtClean="0"/>
              <a:t>case discussions (</a:t>
            </a:r>
            <a:r>
              <a:rPr lang="en-US" sz="7400" dirty="0"/>
              <a:t>two </a:t>
            </a:r>
            <a:r>
              <a:rPr lang="en-US" sz="7400" dirty="0" smtClean="0"/>
              <a:t>parts; </a:t>
            </a:r>
            <a:r>
              <a:rPr lang="en-US" sz="7400" dirty="0"/>
              <a:t>separate </a:t>
            </a:r>
            <a:r>
              <a:rPr lang="en-US" sz="7400" dirty="0" smtClean="0"/>
              <a:t>cases)  </a:t>
            </a:r>
          </a:p>
          <a:p>
            <a:pPr>
              <a:buFont typeface="Courier New" pitchFamily="49" charset="0"/>
              <a:buChar char="o"/>
            </a:pPr>
            <a:r>
              <a:rPr lang="en-US" sz="7400" dirty="0" smtClean="0"/>
              <a:t>Both </a:t>
            </a:r>
            <a:r>
              <a:rPr lang="en-US" sz="7400" dirty="0"/>
              <a:t>parts had to be passed to be successful on the </a:t>
            </a:r>
            <a:r>
              <a:rPr lang="en-US" sz="7400" dirty="0" smtClean="0"/>
              <a:t>exam</a:t>
            </a:r>
          </a:p>
          <a:p>
            <a:pPr>
              <a:buFont typeface="Courier New" pitchFamily="49" charset="0"/>
              <a:buChar char="o"/>
            </a:pPr>
            <a:r>
              <a:rPr lang="en-US" sz="7400" dirty="0" smtClean="0"/>
              <a:t>Candidates </a:t>
            </a:r>
            <a:r>
              <a:rPr lang="en-US" sz="7400" dirty="0"/>
              <a:t>who failed </a:t>
            </a:r>
            <a:r>
              <a:rPr lang="en-US" sz="7400" dirty="0" smtClean="0"/>
              <a:t>could </a:t>
            </a:r>
            <a:r>
              <a:rPr lang="en-US" sz="7400" dirty="0"/>
              <a:t>be “conditioned” and repeat that part of the </a:t>
            </a:r>
            <a:r>
              <a:rPr lang="en-US" sz="7400" dirty="0" smtClean="0"/>
              <a:t>exam</a:t>
            </a:r>
          </a:p>
          <a:p>
            <a:pPr>
              <a:buFont typeface="Courier New" pitchFamily="49" charset="0"/>
              <a:buChar char="o"/>
            </a:pPr>
            <a:endParaRPr lang="en-US" sz="7400" dirty="0" smtClean="0"/>
          </a:p>
          <a:p>
            <a:pPr>
              <a:buFont typeface="Wingdings" pitchFamily="2" charset="2"/>
              <a:buChar char="Ø"/>
            </a:pPr>
            <a:r>
              <a:rPr lang="en-US" sz="7400" dirty="0" smtClean="0">
                <a:solidFill>
                  <a:srgbClr val="FFC000"/>
                </a:solidFill>
              </a:rPr>
              <a:t>1951 -</a:t>
            </a:r>
            <a:r>
              <a:rPr lang="en-US" sz="7400" dirty="0" smtClean="0"/>
              <a:t> </a:t>
            </a:r>
            <a:r>
              <a:rPr lang="en-US" sz="7400" dirty="0" err="1"/>
              <a:t>kodachrome</a:t>
            </a:r>
            <a:r>
              <a:rPr lang="en-US" sz="7400" dirty="0"/>
              <a:t> slides </a:t>
            </a:r>
            <a:r>
              <a:rPr lang="en-US" sz="7400" dirty="0" smtClean="0"/>
              <a:t>included </a:t>
            </a:r>
            <a:r>
              <a:rPr lang="en-US" sz="7400" dirty="0"/>
              <a:t>in the oral </a:t>
            </a:r>
            <a:r>
              <a:rPr lang="en-US" sz="7400" dirty="0" smtClean="0"/>
              <a:t>examination </a:t>
            </a:r>
          </a:p>
          <a:p>
            <a:pPr>
              <a:buFont typeface="Wingdings" pitchFamily="2" charset="2"/>
              <a:buChar char="Ø"/>
            </a:pPr>
            <a:r>
              <a:rPr lang="en-US" sz="7400" dirty="0">
                <a:solidFill>
                  <a:srgbClr val="FFC000"/>
                </a:solidFill>
              </a:rPr>
              <a:t>1967 to 1975</a:t>
            </a:r>
            <a:r>
              <a:rPr lang="en-US" sz="7400" dirty="0"/>
              <a:t> </a:t>
            </a:r>
            <a:r>
              <a:rPr lang="en-US" sz="7400" dirty="0" smtClean="0"/>
              <a:t>- Two exams per year, different </a:t>
            </a:r>
            <a:r>
              <a:rPr lang="en-US" sz="7400" dirty="0"/>
              <a:t>sections of the </a:t>
            </a:r>
            <a:r>
              <a:rPr lang="en-US" sz="7400" dirty="0" smtClean="0"/>
              <a:t>country; </a:t>
            </a:r>
            <a:r>
              <a:rPr lang="en-US" sz="7400" dirty="0"/>
              <a:t>due to </a:t>
            </a:r>
            <a:r>
              <a:rPr lang="en-US" sz="7400" dirty="0" smtClean="0"/>
              <a:t>increasing numbers </a:t>
            </a:r>
            <a:r>
              <a:rPr lang="en-US" sz="7400" dirty="0"/>
              <a:t>of </a:t>
            </a:r>
            <a:r>
              <a:rPr lang="en-US" sz="7400" dirty="0" smtClean="0"/>
              <a:t>candidates </a:t>
            </a:r>
          </a:p>
          <a:p>
            <a:pPr>
              <a:buFont typeface="Wingdings" pitchFamily="2" charset="2"/>
              <a:buChar char="Ø"/>
            </a:pPr>
            <a:r>
              <a:rPr lang="en-US" sz="7400" dirty="0">
                <a:solidFill>
                  <a:srgbClr val="FFC000"/>
                </a:solidFill>
              </a:rPr>
              <a:t>1975</a:t>
            </a:r>
            <a:r>
              <a:rPr lang="en-US" sz="7400" dirty="0"/>
              <a:t> - last oral exam</a:t>
            </a:r>
          </a:p>
          <a:p>
            <a:pPr>
              <a:buFont typeface="Wingdings" pitchFamily="2" charset="2"/>
              <a:buChar char="Ø"/>
            </a:pPr>
            <a:endParaRPr lang="en-US" dirty="0"/>
          </a:p>
          <a:p>
            <a:pPr>
              <a:buFont typeface="Wingdings" pitchFamily="2" charset="2"/>
              <a:buChar char="Ø"/>
            </a:pPr>
            <a:endParaRPr lang="en-US" dirty="0"/>
          </a:p>
        </p:txBody>
      </p:sp>
    </p:spTree>
    <p:extLst>
      <p:ext uri="{BB962C8B-B14F-4D97-AF65-F5344CB8AC3E}">
        <p14:creationId xmlns:p14="http://schemas.microsoft.com/office/powerpoint/2010/main" xmlns="" val="3534840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1562281"/>
            <a:ext cx="8839200" cy="3801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cs typeface="Arial" pitchFamily="34" charset="0"/>
              </a:rPr>
              <a:t>				</a:t>
            </a:r>
            <a:r>
              <a:rPr kumimoji="0" lang="en-US" sz="1400" b="0" i="0" u="none" strike="noStrike" cap="none" normalizeH="0" baseline="0" smtClean="0">
                <a:ln>
                  <a:noFill/>
                </a:ln>
                <a:solidFill>
                  <a:schemeClr val="tx1"/>
                </a:solidFill>
                <a:effectLst/>
                <a:latin typeface="CG Times"/>
                <a:cs typeface="Arial" pitchFamily="34" charset="0"/>
              </a:rPr>
              <a:t>	                December </a:t>
            </a:r>
            <a:r>
              <a:rPr kumimoji="0" lang="en-US" sz="1400" b="0" i="0" u="none" strike="noStrike" cap="none" normalizeH="0" baseline="0" dirty="0" smtClean="0">
                <a:ln>
                  <a:noFill/>
                </a:ln>
                <a:solidFill>
                  <a:schemeClr val="tx1"/>
                </a:solidFill>
                <a:effectLst/>
                <a:latin typeface="CG Times"/>
                <a:cs typeface="Arial" pitchFamily="34" charset="0"/>
              </a:rPr>
              <a:t>15 &amp; 16, 1933 (New York)</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June 11, 1934 (Cleveland)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CG Times"/>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October 15, 1955 (Washington, DC)</a:t>
            </a:r>
          </a:p>
          <a:p>
            <a:pPr marL="0" marR="0" lvl="0" indent="0" algn="l" defTabSz="914400" rtl="0" eaLnBrk="0" fontAlgn="base" latinLnBrk="0" hangingPunct="0">
              <a:lnSpc>
                <a:spcPct val="100000"/>
              </a:lnSpc>
              <a:spcBef>
                <a:spcPct val="0"/>
              </a:spcBef>
              <a:spcAft>
                <a:spcPct val="0"/>
              </a:spcAft>
              <a:buClrTx/>
              <a:buSzTx/>
              <a:buFontTx/>
              <a:buNone/>
              <a:tabLst/>
            </a:pPr>
            <a:endParaRPr lang="en-US" sz="1400" dirty="0">
              <a:latin typeface="CG Times"/>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G Times"/>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September 26-28, 1970 (Rochester)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October 24-27, 1970 (Baltimore)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September 2-4, 1971 (Portland)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November 5-7, 1971 (Ann Arbor)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G Times"/>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September 22-23, 1972 (Oklahoma City)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October 26, 1972 (Philadelphia)</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September 14 &amp; 15, 1973 (New York)</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October 25-27, 1973 (Galveston)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G Times"/>
                <a:ea typeface="Times New Roman" pitchFamily="18" charset="0"/>
                <a:cs typeface="Times New Roman" pitchFamily="18" charset="0"/>
              </a:rPr>
              <a:t>					                     </a:t>
            </a:r>
            <a:r>
              <a:rPr kumimoji="0" lang="en-US" sz="1400" b="0" i="0" u="none" strike="noStrike" cap="none" normalizeH="0" baseline="0" dirty="0" smtClean="0">
                <a:ln>
                  <a:noFill/>
                </a:ln>
                <a:solidFill>
                  <a:srgbClr val="FFC000"/>
                </a:solidFill>
                <a:effectLst/>
                <a:latin typeface="CG Times"/>
                <a:ea typeface="Times New Roman" pitchFamily="18" charset="0"/>
                <a:cs typeface="Times New Roman" pitchFamily="18" charset="0"/>
              </a:rPr>
              <a:t>September 6 &amp; 7, 1974 (Cleveland)</a:t>
            </a:r>
            <a:endParaRPr kumimoji="0" lang="en-US" sz="900" b="0" i="0" u="none" strike="noStrike" cap="none" normalizeH="0" baseline="0" dirty="0" smtClean="0">
              <a:ln>
                <a:noFill/>
              </a:ln>
              <a:solidFill>
                <a:srgbClr val="FFC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October 24, 1974 (Houston)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G Times"/>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September 12, 1975 (Denver)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G Times"/>
                <a:ea typeface="Times New Roman" pitchFamily="18" charset="0"/>
                <a:cs typeface="Times New Roman" pitchFamily="18" charset="0"/>
              </a:rPr>
              <a:t>                                                                                                                       October 25-29, 1975 (Durham)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itle 4"/>
          <p:cNvSpPr>
            <a:spLocks noGrp="1"/>
          </p:cNvSpPr>
          <p:nvPr>
            <p:ph type="title"/>
          </p:nvPr>
        </p:nvSpPr>
        <p:spPr>
          <a:xfrm>
            <a:off x="457200" y="533400"/>
            <a:ext cx="8229600" cy="884238"/>
          </a:xfrm>
        </p:spPr>
        <p:txBody>
          <a:bodyPr>
            <a:normAutofit fontScale="90000"/>
          </a:bodyPr>
          <a:lstStyle/>
          <a:p>
            <a:r>
              <a:rPr lang="en-US" sz="4000" dirty="0">
                <a:solidFill>
                  <a:schemeClr val="accent6"/>
                </a:solidFill>
              </a:rPr>
              <a:t>Selected Oral Exam Dates and Locations</a:t>
            </a:r>
            <a:r>
              <a:rPr lang="en-US" dirty="0"/>
              <a:t/>
            </a:r>
            <a:br>
              <a:rPr lang="en-US" dirty="0"/>
            </a:br>
            <a:endParaRPr lang="en-US" dirty="0"/>
          </a:p>
        </p:txBody>
      </p:sp>
      <p:sp>
        <p:nvSpPr>
          <p:cNvPr id="6" name="Content Placeholder 5"/>
          <p:cNvSpPr>
            <a:spLocks noGrp="1"/>
          </p:cNvSpPr>
          <p:nvPr>
            <p:ph sz="half" idx="1"/>
          </p:nvPr>
        </p:nvSpPr>
        <p:spPr/>
        <p:txBody>
          <a:bodyPr/>
          <a:lstStyle/>
          <a:p>
            <a:pPr marL="0" indent="0">
              <a:buNone/>
            </a:pPr>
            <a:r>
              <a:rPr lang="en-US" sz="2400" dirty="0" smtClean="0"/>
              <a:t>First Exam </a:t>
            </a:r>
          </a:p>
          <a:p>
            <a:pPr marL="0" indent="0">
              <a:buNone/>
            </a:pPr>
            <a:r>
              <a:rPr lang="en-US" sz="2400" dirty="0" smtClean="0"/>
              <a:t>New York Dec. 15-16, 1933</a:t>
            </a:r>
          </a:p>
          <a:p>
            <a:pPr marL="0" indent="0">
              <a:buNone/>
            </a:pPr>
            <a:endParaRPr lang="en-US" dirty="0" smtClean="0"/>
          </a:p>
          <a:p>
            <a:pPr marL="0" indent="0">
              <a:buNone/>
            </a:pPr>
            <a:r>
              <a:rPr lang="en-US" sz="2400" dirty="0" smtClean="0"/>
              <a:t>Last exam </a:t>
            </a:r>
          </a:p>
          <a:p>
            <a:pPr marL="0" indent="0">
              <a:buNone/>
            </a:pPr>
            <a:r>
              <a:rPr lang="en-US" sz="2400" dirty="0" smtClean="0"/>
              <a:t>Durham, NC Oct. 25-29, 1975</a:t>
            </a:r>
          </a:p>
          <a:p>
            <a:pPr marL="0" indent="0">
              <a:buNone/>
            </a:pPr>
            <a:endParaRPr lang="en-US" sz="2400" dirty="0" smtClean="0"/>
          </a:p>
          <a:p>
            <a:pPr marL="0" indent="0">
              <a:buNone/>
            </a:pPr>
            <a:endParaRPr lang="en-US" sz="2400" dirty="0"/>
          </a:p>
          <a:p>
            <a:pPr marL="0" indent="0">
              <a:buNone/>
            </a:pPr>
            <a:r>
              <a:rPr lang="en-US" sz="2400" dirty="0" smtClean="0">
                <a:solidFill>
                  <a:srgbClr val="FFC000"/>
                </a:solidFill>
              </a:rPr>
              <a:t>Roenigk </a:t>
            </a:r>
            <a:r>
              <a:rPr lang="en-US" sz="2400" dirty="0">
                <a:solidFill>
                  <a:srgbClr val="FFC000"/>
                </a:solidFill>
              </a:rPr>
              <a:t>proctored </a:t>
            </a:r>
            <a:r>
              <a:rPr lang="en-US" sz="1800" dirty="0" smtClean="0">
                <a:solidFill>
                  <a:srgbClr val="FFC000"/>
                </a:solidFill>
              </a:rPr>
              <a:t>(1974)</a:t>
            </a:r>
            <a:endParaRPr lang="en-US" sz="1800" dirty="0">
              <a:solidFill>
                <a:srgbClr val="FFC000"/>
              </a:solidFill>
            </a:endParaRPr>
          </a:p>
          <a:p>
            <a:pPr marL="0" indent="0">
              <a:buNone/>
            </a:pPr>
            <a:endParaRPr lang="en-US" sz="2400" dirty="0"/>
          </a:p>
        </p:txBody>
      </p:sp>
      <p:sp>
        <p:nvSpPr>
          <p:cNvPr id="7" name="Content Placeholder 6"/>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2211215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067800" cy="1219200"/>
          </a:xfrm>
        </p:spPr>
        <p:txBody>
          <a:bodyPr>
            <a:normAutofit fontScale="90000"/>
          </a:bodyPr>
          <a:lstStyle/>
          <a:p>
            <a:r>
              <a:rPr lang="en-US" sz="4000" dirty="0" smtClean="0">
                <a:solidFill>
                  <a:schemeClr val="accent6"/>
                </a:solidFill>
                <a:effectLst>
                  <a:outerShdw blurRad="38100" dist="38100" dir="2700000" algn="tl">
                    <a:srgbClr val="000000">
                      <a:alpha val="43137"/>
                    </a:srgbClr>
                  </a:outerShdw>
                </a:effectLst>
              </a:rPr>
              <a:t>The Decision to End Oral Exams </a:t>
            </a:r>
            <a:r>
              <a:rPr lang="en-US" dirty="0" smtClean="0">
                <a:solidFill>
                  <a:schemeClr val="accent6"/>
                </a:solidFill>
                <a:effectLst>
                  <a:outerShdw blurRad="38100" dist="38100" dir="2700000" algn="tl">
                    <a:srgbClr val="000000">
                      <a:alpha val="43137"/>
                    </a:srgbClr>
                  </a:outerShdw>
                </a:effectLst>
              </a:rPr>
              <a:t/>
            </a:r>
            <a:br>
              <a:rPr lang="en-US" dirty="0" smtClean="0">
                <a:solidFill>
                  <a:schemeClr val="accent6"/>
                </a:solidFill>
                <a:effectLst>
                  <a:outerShdw blurRad="38100" dist="38100" dir="2700000" algn="tl">
                    <a:srgbClr val="000000">
                      <a:alpha val="43137"/>
                    </a:srgbClr>
                  </a:outerShdw>
                </a:effectLst>
              </a:rPr>
            </a:br>
            <a:r>
              <a:rPr lang="en-US" sz="3100" i="1" dirty="0" smtClean="0">
                <a:solidFill>
                  <a:srgbClr val="FFC000"/>
                </a:solidFill>
              </a:rPr>
              <a:t>Report of Dr. Kopf’s Committee </a:t>
            </a:r>
            <a:r>
              <a:rPr lang="en-US" sz="2700" i="1" dirty="0" smtClean="0">
                <a:solidFill>
                  <a:srgbClr val="FFC000"/>
                </a:solidFill>
              </a:rPr>
              <a:t>(1975</a:t>
            </a:r>
            <a:r>
              <a:rPr lang="en-US" sz="2700" i="1" dirty="0">
                <a:solidFill>
                  <a:srgbClr val="FFC000"/>
                </a:solidFill>
              </a:rPr>
              <a:t>)</a:t>
            </a:r>
            <a:r>
              <a:rPr lang="en-US" sz="3100" i="1" dirty="0">
                <a:solidFill>
                  <a:schemeClr val="accent6"/>
                </a:solidFill>
              </a:rPr>
              <a:t/>
            </a:r>
            <a:br>
              <a:rPr lang="en-US" sz="3100" i="1" dirty="0">
                <a:solidFill>
                  <a:schemeClr val="accent6"/>
                </a:solidFill>
              </a:rPr>
            </a:br>
            <a:r>
              <a:rPr lang="en-US" sz="3100" dirty="0" smtClean="0">
                <a:solidFill>
                  <a:schemeClr val="accent6"/>
                </a:solidFill>
              </a:rPr>
              <a:t> </a:t>
            </a:r>
            <a:endParaRPr lang="en-US" sz="3100" dirty="0">
              <a:solidFill>
                <a:schemeClr val="accent6"/>
              </a:solidFill>
            </a:endParaRPr>
          </a:p>
        </p:txBody>
      </p:sp>
      <p:sp>
        <p:nvSpPr>
          <p:cNvPr id="6" name="Content Placeholder 5"/>
          <p:cNvSpPr>
            <a:spLocks noGrp="1"/>
          </p:cNvSpPr>
          <p:nvPr>
            <p:ph idx="1"/>
          </p:nvPr>
        </p:nvSpPr>
        <p:spPr/>
        <p:txBody>
          <a:bodyPr>
            <a:normAutofit fontScale="55000" lnSpcReduction="20000"/>
          </a:bodyPr>
          <a:lstStyle/>
          <a:p>
            <a:pPr>
              <a:buFont typeface="Wingdings" pitchFamily="2" charset="2"/>
              <a:buChar char="v"/>
            </a:pPr>
            <a:r>
              <a:rPr lang="en-US" dirty="0" smtClean="0"/>
              <a:t>Logistic </a:t>
            </a:r>
            <a:r>
              <a:rPr lang="en-US" dirty="0"/>
              <a:t>issues associated with organizing </a:t>
            </a:r>
            <a:r>
              <a:rPr lang="en-US" dirty="0" smtClean="0"/>
              <a:t>patients, disrupting </a:t>
            </a:r>
            <a:r>
              <a:rPr lang="en-US" dirty="0"/>
              <a:t>clinic at training </a:t>
            </a:r>
            <a:r>
              <a:rPr lang="en-US" dirty="0" smtClean="0"/>
              <a:t>programs  and the time spent by each director giving the exam to each candidate  </a:t>
            </a:r>
          </a:p>
          <a:p>
            <a:pPr>
              <a:buFont typeface="Wingdings" pitchFamily="2" charset="2"/>
              <a:buChar char="v"/>
            </a:pPr>
            <a:r>
              <a:rPr lang="en-US" dirty="0" smtClean="0"/>
              <a:t>A </a:t>
            </a:r>
            <a:r>
              <a:rPr lang="en-US" dirty="0"/>
              <a:t>limited number of examinees could see each patient so the test experience was different between </a:t>
            </a:r>
            <a:r>
              <a:rPr lang="en-US" dirty="0" smtClean="0"/>
              <a:t>examinees  </a:t>
            </a:r>
          </a:p>
          <a:p>
            <a:pPr>
              <a:buFont typeface="Wingdings" pitchFamily="2" charset="2"/>
              <a:buChar char="v"/>
            </a:pPr>
            <a:r>
              <a:rPr lang="en-US" dirty="0" smtClean="0"/>
              <a:t>Advocates for </a:t>
            </a:r>
            <a:r>
              <a:rPr lang="en-US" dirty="0"/>
              <a:t>the oral exam wanted to retain the one-on-one test experience along with the use of live patients for the </a:t>
            </a:r>
            <a:r>
              <a:rPr lang="en-US" dirty="0" smtClean="0"/>
              <a:t>examination</a:t>
            </a:r>
          </a:p>
          <a:p>
            <a:pPr marL="0" indent="0">
              <a:buNone/>
            </a:pPr>
            <a:r>
              <a:rPr lang="en-US" dirty="0" smtClean="0"/>
              <a:t>  </a:t>
            </a:r>
          </a:p>
          <a:p>
            <a:pPr marL="0" indent="0" algn="ctr">
              <a:buNone/>
            </a:pPr>
            <a:r>
              <a:rPr lang="en-US" b="1" i="1" dirty="0" smtClean="0">
                <a:solidFill>
                  <a:srgbClr val="FFFF00"/>
                </a:solidFill>
                <a:effectLst>
                  <a:outerShdw blurRad="38100" dist="38100" dir="2700000" algn="tl">
                    <a:srgbClr val="000000">
                      <a:alpha val="43137"/>
                    </a:srgbClr>
                  </a:outerShdw>
                </a:effectLst>
              </a:rPr>
              <a:t>The </a:t>
            </a:r>
            <a:r>
              <a:rPr lang="en-US" b="1" i="1" dirty="0">
                <a:solidFill>
                  <a:srgbClr val="FFFF00"/>
                </a:solidFill>
                <a:effectLst>
                  <a:outerShdw blurRad="38100" dist="38100" dir="2700000" algn="tl">
                    <a:srgbClr val="000000">
                      <a:alpha val="43137"/>
                    </a:srgbClr>
                  </a:outerShdw>
                </a:effectLst>
              </a:rPr>
              <a:t>board decided it wanted a certifying exam that is “</a:t>
            </a:r>
            <a:r>
              <a:rPr lang="en-US" b="1" i="1" dirty="0" smtClean="0">
                <a:solidFill>
                  <a:srgbClr val="FFFF00"/>
                </a:solidFill>
                <a:effectLst>
                  <a:outerShdw blurRad="38100" dist="38100" dir="2700000" algn="tl">
                    <a:srgbClr val="000000">
                      <a:alpha val="43137"/>
                    </a:srgbClr>
                  </a:outerShdw>
                </a:effectLst>
              </a:rPr>
              <a:t>valid, defensible, </a:t>
            </a:r>
            <a:r>
              <a:rPr lang="en-US" b="1" i="1" dirty="0">
                <a:solidFill>
                  <a:srgbClr val="FFFF00"/>
                </a:solidFill>
                <a:effectLst>
                  <a:outerShdw blurRad="38100" dist="38100" dir="2700000" algn="tl">
                    <a:srgbClr val="000000">
                      <a:alpha val="43137"/>
                    </a:srgbClr>
                  </a:outerShdw>
                </a:effectLst>
              </a:rPr>
              <a:t>reliable, consistent, </a:t>
            </a:r>
            <a:r>
              <a:rPr lang="en-US" b="1" i="1" dirty="0" smtClean="0">
                <a:solidFill>
                  <a:srgbClr val="FFFF00"/>
                </a:solidFill>
                <a:effectLst>
                  <a:outerShdw blurRad="38100" dist="38100" dir="2700000" algn="tl">
                    <a:srgbClr val="000000">
                      <a:alpha val="43137"/>
                    </a:srgbClr>
                  </a:outerShdw>
                </a:effectLst>
              </a:rPr>
              <a:t>thorough, discerning </a:t>
            </a:r>
            <a:r>
              <a:rPr lang="en-US" b="1" i="1" dirty="0">
                <a:solidFill>
                  <a:srgbClr val="FFFF00"/>
                </a:solidFill>
                <a:effectLst>
                  <a:outerShdw blurRad="38100" dist="38100" dir="2700000" algn="tl">
                    <a:srgbClr val="000000">
                      <a:alpha val="43137"/>
                    </a:srgbClr>
                  </a:outerShdw>
                </a:effectLst>
              </a:rPr>
              <a:t>and comprehensive</a:t>
            </a:r>
            <a:r>
              <a:rPr lang="en-US" b="1" i="1" dirty="0" smtClean="0">
                <a:solidFill>
                  <a:srgbClr val="FFFF00"/>
                </a:solidFill>
                <a:effectLst>
                  <a:outerShdw blurRad="38100" dist="38100" dir="2700000" algn="tl">
                    <a:srgbClr val="000000">
                      <a:alpha val="43137"/>
                    </a:srgbClr>
                  </a:outerShdw>
                </a:effectLst>
              </a:rPr>
              <a:t>”.</a:t>
            </a:r>
          </a:p>
          <a:p>
            <a:pPr marL="0" indent="0" algn="ctr">
              <a:buNone/>
            </a:pPr>
            <a:endParaRPr lang="en-US" b="1" i="1" dirty="0" smtClean="0">
              <a:solidFill>
                <a:srgbClr val="FFFF00"/>
              </a:solidFill>
            </a:endParaRPr>
          </a:p>
          <a:p>
            <a:pPr>
              <a:buFont typeface="Wingdings" pitchFamily="2" charset="2"/>
              <a:buChar char="Ø"/>
            </a:pPr>
            <a:r>
              <a:rPr lang="en-US" dirty="0" smtClean="0"/>
              <a:t>Essential </a:t>
            </a:r>
            <a:r>
              <a:rPr lang="en-US" dirty="0"/>
              <a:t>that all candidates be treated </a:t>
            </a:r>
            <a:r>
              <a:rPr lang="en-US" dirty="0" smtClean="0"/>
              <a:t>alike; impossible with </a:t>
            </a:r>
            <a:r>
              <a:rPr lang="en-US" dirty="0"/>
              <a:t>an oral </a:t>
            </a:r>
            <a:r>
              <a:rPr lang="en-US" dirty="0" smtClean="0"/>
              <a:t>exam</a:t>
            </a:r>
          </a:p>
          <a:p>
            <a:pPr>
              <a:buFont typeface="Wingdings" pitchFamily="2" charset="2"/>
              <a:buChar char="Ø"/>
            </a:pPr>
            <a:r>
              <a:rPr lang="en-US" dirty="0" smtClean="0"/>
              <a:t>Must not discriminate in favor of one candidate over another based on which patient they are assigned to examine and by which director</a:t>
            </a:r>
          </a:p>
          <a:p>
            <a:pPr>
              <a:buFont typeface="Wingdings" pitchFamily="2" charset="2"/>
              <a:buChar char="Ø"/>
            </a:pPr>
            <a:r>
              <a:rPr lang="en-US" dirty="0" smtClean="0"/>
              <a:t>The board had never discussed, even superficially, what they expected to cover in the oral exam process</a:t>
            </a:r>
          </a:p>
          <a:p>
            <a:pPr>
              <a:buFont typeface="Wingdings" pitchFamily="2" charset="2"/>
              <a:buChar char="Ø"/>
            </a:pPr>
            <a:r>
              <a:rPr lang="en-US" dirty="0" smtClean="0"/>
              <a:t>An experimental “practical” exam was proposed and the </a:t>
            </a:r>
            <a:r>
              <a:rPr lang="en-US" dirty="0"/>
              <a:t>last oral exams were given </a:t>
            </a:r>
            <a:r>
              <a:rPr lang="en-US" dirty="0" smtClean="0"/>
              <a:t>at </a:t>
            </a:r>
            <a:r>
              <a:rPr lang="en-US" dirty="0"/>
              <a:t>Duke and the University of </a:t>
            </a:r>
            <a:r>
              <a:rPr lang="en-US" dirty="0" smtClean="0"/>
              <a:t>Colorado</a:t>
            </a:r>
            <a:endParaRPr lang="en-US" dirty="0"/>
          </a:p>
          <a:p>
            <a:endParaRPr lang="en-US" dirty="0"/>
          </a:p>
        </p:txBody>
      </p:sp>
    </p:spTree>
    <p:extLst>
      <p:ext uri="{BB962C8B-B14F-4D97-AF65-F5344CB8AC3E}">
        <p14:creationId xmlns:p14="http://schemas.microsoft.com/office/powerpoint/2010/main" xmlns="" val="1174483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chemeClr val="accent6"/>
                </a:solidFill>
                <a:effectLst>
                  <a:outerShdw blurRad="38100" dist="38100" dir="2700000" algn="tl">
                    <a:srgbClr val="000000">
                      <a:alpha val="43137"/>
                    </a:srgbClr>
                  </a:outerShdw>
                </a:effectLst>
              </a:rPr>
              <a:t>In Training Exam </a:t>
            </a:r>
            <a:r>
              <a:rPr lang="en-US" sz="3600" dirty="0" smtClean="0">
                <a:solidFill>
                  <a:schemeClr val="accent6"/>
                </a:solidFill>
                <a:effectLst>
                  <a:outerShdw blurRad="38100" dist="38100" dir="2700000" algn="tl">
                    <a:srgbClr val="000000">
                      <a:alpha val="43137"/>
                    </a:srgbClr>
                  </a:outerShdw>
                </a:effectLst>
              </a:rPr>
              <a:t>(1969)</a:t>
            </a:r>
            <a:endParaRPr lang="en-US" sz="3600" dirty="0">
              <a:solidFill>
                <a:schemeClr val="accent6"/>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8991600" cy="5334000"/>
          </a:xfrm>
        </p:spPr>
        <p:txBody>
          <a:bodyPr>
            <a:normAutofit fontScale="85000" lnSpcReduction="20000"/>
          </a:bodyPr>
          <a:lstStyle/>
          <a:p>
            <a:pPr>
              <a:buFont typeface="Wingdings" pitchFamily="2" charset="2"/>
              <a:buChar char="Ø"/>
            </a:pPr>
            <a:r>
              <a:rPr lang="en-US" dirty="0" smtClean="0"/>
              <a:t>Given </a:t>
            </a:r>
            <a:r>
              <a:rPr lang="en-US" dirty="0"/>
              <a:t>every 2 yrs. until 1976 then given annually </a:t>
            </a:r>
          </a:p>
          <a:p>
            <a:pPr>
              <a:buFont typeface="Wingdings" pitchFamily="2" charset="2"/>
              <a:buChar char="Ø"/>
            </a:pPr>
            <a:r>
              <a:rPr lang="en-US" dirty="0" err="1" smtClean="0"/>
              <a:t>Goltz</a:t>
            </a:r>
            <a:r>
              <a:rPr lang="en-US" dirty="0" smtClean="0"/>
              <a:t>, Wheeler report from ABMS on ABIM’s ITE (1973) </a:t>
            </a:r>
          </a:p>
          <a:p>
            <a:pPr algn="ctr">
              <a:buFont typeface="Courier New" pitchFamily="49" charset="0"/>
              <a:buChar char="o"/>
            </a:pPr>
            <a:r>
              <a:rPr lang="en-US" i="1" dirty="0" smtClean="0">
                <a:solidFill>
                  <a:srgbClr val="FFFF00"/>
                </a:solidFill>
              </a:rPr>
              <a:t>Administered by PD’s; could supplant oral exam</a:t>
            </a:r>
          </a:p>
          <a:p>
            <a:pPr algn="ctr">
              <a:buFont typeface="Courier New" pitchFamily="49" charset="0"/>
              <a:buChar char="o"/>
            </a:pPr>
            <a:r>
              <a:rPr lang="en-US" dirty="0" smtClean="0"/>
              <a:t>Implications for recertification, a concept supported </a:t>
            </a:r>
            <a:r>
              <a:rPr lang="en-US" dirty="0"/>
              <a:t>11 </a:t>
            </a:r>
            <a:r>
              <a:rPr lang="en-US" dirty="0" smtClean="0"/>
              <a:t>ABMS Boards</a:t>
            </a:r>
          </a:p>
          <a:p>
            <a:pPr>
              <a:buFont typeface="Wingdings" pitchFamily="2" charset="2"/>
              <a:buChar char="Ø"/>
            </a:pPr>
            <a:endParaRPr lang="en-US" dirty="0" smtClean="0"/>
          </a:p>
          <a:p>
            <a:pPr>
              <a:buFont typeface="Wingdings" pitchFamily="2" charset="2"/>
              <a:buChar char="Ø"/>
            </a:pPr>
            <a:r>
              <a:rPr lang="en-US" dirty="0" smtClean="0"/>
              <a:t>Report from ABIM (1992, 2007): </a:t>
            </a:r>
          </a:p>
          <a:p>
            <a:pPr>
              <a:buFont typeface="Wingdings" pitchFamily="2" charset="2"/>
              <a:buChar char="Ø"/>
            </a:pPr>
            <a:endParaRPr lang="en-US" dirty="0" smtClean="0"/>
          </a:p>
          <a:p>
            <a:pPr marL="0" indent="0" algn="ctr">
              <a:buNone/>
            </a:pPr>
            <a:r>
              <a:rPr lang="en-US" dirty="0" smtClean="0"/>
              <a:t>“The </a:t>
            </a:r>
            <a:r>
              <a:rPr lang="en-US" dirty="0"/>
              <a:t>IM-ITE remains a valid predictor of </a:t>
            </a:r>
            <a:r>
              <a:rPr lang="en-US" dirty="0" smtClean="0"/>
              <a:t>performance on </a:t>
            </a:r>
            <a:r>
              <a:rPr lang="en-US" dirty="0"/>
              <a:t>the </a:t>
            </a:r>
            <a:r>
              <a:rPr lang="en-US" dirty="0" smtClean="0"/>
              <a:t>IM-CE </a:t>
            </a:r>
            <a:r>
              <a:rPr lang="en-US" dirty="0"/>
              <a:t>and continues to have construct </a:t>
            </a:r>
            <a:r>
              <a:rPr lang="en-US" dirty="0" smtClean="0"/>
              <a:t>validity for </a:t>
            </a:r>
            <a:r>
              <a:rPr lang="en-US" dirty="0"/>
              <a:t>assessing medical knowledge acquired over time in </a:t>
            </a:r>
            <a:r>
              <a:rPr lang="en-US" dirty="0" smtClean="0"/>
              <a:t>a training </a:t>
            </a:r>
            <a:r>
              <a:rPr lang="en-US" dirty="0"/>
              <a:t>program</a:t>
            </a:r>
            <a:r>
              <a:rPr lang="en-US" dirty="0" smtClean="0"/>
              <a:t>.”</a:t>
            </a:r>
          </a:p>
          <a:p>
            <a:pPr marL="0" indent="0" algn="ctr">
              <a:buNone/>
            </a:pPr>
            <a:endParaRPr lang="en-US" dirty="0" smtClean="0"/>
          </a:p>
          <a:p>
            <a:pPr marL="0" indent="0">
              <a:buNone/>
            </a:pPr>
            <a:r>
              <a:rPr lang="en-US" sz="2000" dirty="0" err="1" smtClean="0"/>
              <a:t>Babbott</a:t>
            </a:r>
            <a:r>
              <a:rPr lang="en-US" sz="2000" dirty="0"/>
              <a:t>, </a:t>
            </a:r>
            <a:r>
              <a:rPr lang="en-US" sz="2000" dirty="0" smtClean="0"/>
              <a:t>Beasley, Hinchey, </a:t>
            </a:r>
            <a:r>
              <a:rPr lang="en-US" sz="2000" dirty="0" err="1" smtClean="0"/>
              <a:t>Blotzer</a:t>
            </a:r>
            <a:r>
              <a:rPr lang="en-US" sz="2000" dirty="0" smtClean="0"/>
              <a:t>, </a:t>
            </a:r>
            <a:r>
              <a:rPr lang="en-US" sz="2000" dirty="0" err="1" smtClean="0"/>
              <a:t>Holmboe</a:t>
            </a:r>
            <a:r>
              <a:rPr lang="en-US" sz="2000" dirty="0" smtClean="0"/>
              <a:t>, The </a:t>
            </a:r>
            <a:r>
              <a:rPr lang="en-US" sz="2000" dirty="0"/>
              <a:t>Predictive Validity of the Internal </a:t>
            </a:r>
            <a:r>
              <a:rPr lang="en-US" sz="2000" dirty="0" smtClean="0"/>
              <a:t>Medicine In-Training Examination. Am. J. Med., Vol. </a:t>
            </a:r>
            <a:r>
              <a:rPr lang="en-US" sz="2000" dirty="0"/>
              <a:t>120, No 8, August 2007</a:t>
            </a:r>
          </a:p>
        </p:txBody>
      </p:sp>
    </p:spTree>
    <p:extLst>
      <p:ext uri="{BB962C8B-B14F-4D97-AF65-F5344CB8AC3E}">
        <p14:creationId xmlns:p14="http://schemas.microsoft.com/office/powerpoint/2010/main" xmlns="" val="1105549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effectLst>
                  <a:outerShdw blurRad="38100" dist="38100" dir="2700000" algn="tl">
                    <a:srgbClr val="000000">
                      <a:alpha val="43137"/>
                    </a:srgbClr>
                  </a:outerShdw>
                </a:effectLst>
              </a:rPr>
              <a:t>ITE</a:t>
            </a:r>
            <a:endParaRPr lang="en-US" dirty="0">
              <a:solidFill>
                <a:schemeClr val="accent6"/>
              </a:solidFill>
              <a:effectLst>
                <a:outerShdw blurRad="38100" dist="38100" dir="2700000" algn="tl">
                  <a:srgbClr val="000000">
                    <a:alpha val="43137"/>
                  </a:srgbClr>
                </a:outerShdw>
              </a:effectLst>
            </a:endParaRPr>
          </a:p>
        </p:txBody>
      </p:sp>
      <p:sp>
        <p:nvSpPr>
          <p:cNvPr id="4" name="Text Placeholder 3"/>
          <p:cNvSpPr>
            <a:spLocks noGrp="1"/>
          </p:cNvSpPr>
          <p:nvPr>
            <p:ph type="body" idx="1"/>
          </p:nvPr>
        </p:nvSpPr>
        <p:spPr>
          <a:xfrm>
            <a:off x="457200" y="1219201"/>
            <a:ext cx="4040188" cy="609600"/>
          </a:xfrm>
        </p:spPr>
        <p:txBody>
          <a:bodyPr/>
          <a:lstStyle/>
          <a:p>
            <a:pPr algn="ctr"/>
            <a:r>
              <a:rPr lang="en-US" b="0" u="sng" dirty="0" smtClean="0">
                <a:solidFill>
                  <a:srgbClr val="FFC000"/>
                </a:solidFill>
              </a:rPr>
              <a:t>1969-2002</a:t>
            </a:r>
            <a:endParaRPr lang="en-US" b="0" u="sng" dirty="0">
              <a:solidFill>
                <a:srgbClr val="FFC000"/>
              </a:solidFill>
            </a:endParaRPr>
          </a:p>
        </p:txBody>
      </p:sp>
      <p:sp>
        <p:nvSpPr>
          <p:cNvPr id="5" name="Content Placeholder 4"/>
          <p:cNvSpPr>
            <a:spLocks noGrp="1"/>
          </p:cNvSpPr>
          <p:nvPr>
            <p:ph sz="half" idx="2"/>
          </p:nvPr>
        </p:nvSpPr>
        <p:spPr/>
        <p:txBody>
          <a:bodyPr/>
          <a:lstStyle/>
          <a:p>
            <a:r>
              <a:rPr lang="en-US" dirty="0"/>
              <a:t>Examination booklets and answer sheets </a:t>
            </a:r>
            <a:r>
              <a:rPr lang="en-US" dirty="0" smtClean="0"/>
              <a:t>mailed </a:t>
            </a:r>
            <a:r>
              <a:rPr lang="en-US" dirty="0"/>
              <a:t>to the training </a:t>
            </a:r>
            <a:r>
              <a:rPr lang="en-US" dirty="0" smtClean="0"/>
              <a:t>programs</a:t>
            </a:r>
          </a:p>
          <a:p>
            <a:r>
              <a:rPr lang="en-US" dirty="0" smtClean="0"/>
              <a:t>Results </a:t>
            </a:r>
            <a:r>
              <a:rPr lang="en-US" dirty="0"/>
              <a:t>were scored by Dr. Edward Swanson from 1969 </a:t>
            </a:r>
            <a:r>
              <a:rPr lang="en-US" dirty="0" smtClean="0"/>
              <a:t>until his death in 1993  </a:t>
            </a:r>
          </a:p>
          <a:p>
            <a:r>
              <a:rPr lang="en-US" dirty="0" smtClean="0"/>
              <a:t>ABP scored ITE             (1993-2002)</a:t>
            </a:r>
            <a:endParaRPr lang="en-US" dirty="0"/>
          </a:p>
          <a:p>
            <a:endParaRPr lang="en-US" dirty="0"/>
          </a:p>
        </p:txBody>
      </p:sp>
      <p:sp>
        <p:nvSpPr>
          <p:cNvPr id="6" name="Text Placeholder 5"/>
          <p:cNvSpPr>
            <a:spLocks noGrp="1"/>
          </p:cNvSpPr>
          <p:nvPr>
            <p:ph type="body" sz="quarter" idx="3"/>
          </p:nvPr>
        </p:nvSpPr>
        <p:spPr>
          <a:xfrm>
            <a:off x="4645025" y="1219201"/>
            <a:ext cx="4041775" cy="609600"/>
          </a:xfrm>
        </p:spPr>
        <p:txBody>
          <a:bodyPr/>
          <a:lstStyle/>
          <a:p>
            <a:pPr algn="ctr"/>
            <a:r>
              <a:rPr lang="en-US" b="0" u="sng" dirty="0">
                <a:solidFill>
                  <a:srgbClr val="FFC000"/>
                </a:solidFill>
              </a:rPr>
              <a:t>2003- </a:t>
            </a:r>
            <a:r>
              <a:rPr lang="en-US" b="0" u="sng" dirty="0" smtClean="0">
                <a:solidFill>
                  <a:srgbClr val="FFC000"/>
                </a:solidFill>
              </a:rPr>
              <a:t>Present</a:t>
            </a:r>
            <a:endParaRPr lang="en-US" b="0" u="sng" dirty="0">
              <a:solidFill>
                <a:srgbClr val="FFC000"/>
              </a:solidFill>
            </a:endParaRPr>
          </a:p>
        </p:txBody>
      </p:sp>
      <p:sp>
        <p:nvSpPr>
          <p:cNvPr id="7" name="Content Placeholder 6"/>
          <p:cNvSpPr>
            <a:spLocks noGrp="1"/>
          </p:cNvSpPr>
          <p:nvPr>
            <p:ph sz="quarter" idx="4"/>
          </p:nvPr>
        </p:nvSpPr>
        <p:spPr>
          <a:xfrm>
            <a:off x="4645025" y="2174874"/>
            <a:ext cx="4117975" cy="4378325"/>
          </a:xfrm>
        </p:spPr>
        <p:txBody>
          <a:bodyPr>
            <a:normAutofit/>
          </a:bodyPr>
          <a:lstStyle/>
          <a:p>
            <a:r>
              <a:rPr lang="en-US" dirty="0"/>
              <a:t>NBME </a:t>
            </a:r>
            <a:r>
              <a:rPr lang="en-US" dirty="0" smtClean="0"/>
              <a:t>administered </a:t>
            </a:r>
            <a:r>
              <a:rPr lang="en-US" dirty="0"/>
              <a:t>and </a:t>
            </a:r>
            <a:r>
              <a:rPr lang="en-US" dirty="0" smtClean="0"/>
              <a:t>scored </a:t>
            </a:r>
            <a:r>
              <a:rPr lang="en-US" dirty="0"/>
              <a:t>the examination </a:t>
            </a:r>
            <a:r>
              <a:rPr lang="en-US" dirty="0" smtClean="0"/>
              <a:t> (2003-2010)</a:t>
            </a:r>
          </a:p>
          <a:p>
            <a:r>
              <a:rPr lang="en-US" dirty="0" smtClean="0"/>
              <a:t>Measurement Inc. (2011 – present) </a:t>
            </a:r>
          </a:p>
          <a:p>
            <a:r>
              <a:rPr lang="en-US" dirty="0" smtClean="0"/>
              <a:t>Given </a:t>
            </a:r>
            <a:r>
              <a:rPr lang="en-US" dirty="0"/>
              <a:t>online to volunteer </a:t>
            </a:r>
            <a:r>
              <a:rPr lang="en-US" dirty="0" smtClean="0"/>
              <a:t>programs (2002)</a:t>
            </a:r>
          </a:p>
          <a:p>
            <a:r>
              <a:rPr lang="en-US" dirty="0" smtClean="0"/>
              <a:t>Administered </a:t>
            </a:r>
            <a:r>
              <a:rPr lang="en-US" dirty="0"/>
              <a:t>online </a:t>
            </a:r>
            <a:r>
              <a:rPr lang="en-US" dirty="0" smtClean="0"/>
              <a:t>(2003- present)</a:t>
            </a:r>
          </a:p>
          <a:p>
            <a:endParaRPr lang="en-US" i="1" dirty="0"/>
          </a:p>
          <a:p>
            <a:endParaRPr lang="en-US" i="1" dirty="0" smtClean="0"/>
          </a:p>
          <a:p>
            <a:endParaRPr lang="en-US" dirty="0"/>
          </a:p>
        </p:txBody>
      </p:sp>
    </p:spTree>
    <p:extLst>
      <p:ext uri="{BB962C8B-B14F-4D97-AF65-F5344CB8AC3E}">
        <p14:creationId xmlns:p14="http://schemas.microsoft.com/office/powerpoint/2010/main" xmlns="" val="2047913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20762"/>
          </a:xfrm>
        </p:spPr>
        <p:txBody>
          <a:bodyPr>
            <a:normAutofit/>
          </a:bodyPr>
          <a:lstStyle/>
          <a:p>
            <a:r>
              <a:rPr lang="en-US" dirty="0" smtClean="0">
                <a:solidFill>
                  <a:schemeClr val="accent6"/>
                </a:solidFill>
                <a:effectLst>
                  <a:outerShdw blurRad="38100" dist="38100" dir="2700000" algn="tl">
                    <a:srgbClr val="000000">
                      <a:alpha val="43137"/>
                    </a:srgbClr>
                  </a:outerShdw>
                </a:effectLst>
              </a:rPr>
              <a:t>Holiday Inn Era </a:t>
            </a:r>
            <a:r>
              <a:rPr lang="en-US" sz="2800" dirty="0" smtClean="0">
                <a:solidFill>
                  <a:schemeClr val="accent6"/>
                </a:solidFill>
                <a:effectLst>
                  <a:outerShdw blurRad="38100" dist="38100" dir="2700000" algn="tl">
                    <a:srgbClr val="000000">
                      <a:alpha val="43137"/>
                    </a:srgbClr>
                  </a:outerShdw>
                </a:effectLst>
              </a:rPr>
              <a:t>(1976 – 2008) </a:t>
            </a:r>
            <a:endParaRPr lang="en-US" sz="2800" dirty="0">
              <a:solidFill>
                <a:schemeClr val="accent6"/>
              </a:solidFill>
              <a:effectLst>
                <a:outerShdw blurRad="38100" dist="38100" dir="2700000" algn="tl">
                  <a:srgbClr val="000000">
                    <a:alpha val="43137"/>
                  </a:srgbClr>
                </a:outerShdw>
              </a:effectLst>
            </a:endParaRPr>
          </a:p>
        </p:txBody>
      </p:sp>
      <p:pic>
        <p:nvPicPr>
          <p:cNvPr id="1026" name="Picture 2" descr="C:\Users\rkr03\Desktop\1976 Part II exam.jpg"/>
          <p:cNvPicPr>
            <a:picLocks noGrp="1" noChangeAspect="1" noChangeArrowheads="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bwMode="auto">
          <a:xfrm>
            <a:off x="762000" y="1371600"/>
            <a:ext cx="7543800" cy="521246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14400" y="4724400"/>
            <a:ext cx="7467600" cy="2107525"/>
          </a:xfrm>
          <a:prstGeom prst="rect">
            <a:avLst/>
          </a:prstGeom>
        </p:spPr>
        <p:txBody>
          <a:bodyPr wrap="square">
            <a:spAutoFit/>
          </a:bodyPr>
          <a:lstStyle/>
          <a:p>
            <a:r>
              <a:rPr lang="en-US" b="1" dirty="0" smtClean="0"/>
              <a:t>Oct. 1975 - 29 </a:t>
            </a:r>
            <a:r>
              <a:rPr lang="en-US" b="1" dirty="0"/>
              <a:t>candidates </a:t>
            </a:r>
            <a:r>
              <a:rPr lang="en-US" b="1" dirty="0" smtClean="0"/>
              <a:t>took </a:t>
            </a:r>
            <a:r>
              <a:rPr lang="en-US" b="1" dirty="0"/>
              <a:t>an experimental “practical” exam </a:t>
            </a:r>
            <a:r>
              <a:rPr lang="en-US" b="1" dirty="0" smtClean="0"/>
              <a:t>before the </a:t>
            </a:r>
            <a:r>
              <a:rPr lang="en-US" b="1" dirty="0"/>
              <a:t>first official “practical” exam in 1976</a:t>
            </a:r>
            <a:r>
              <a:rPr lang="en-US" b="1" dirty="0" smtClean="0"/>
              <a:t>.</a:t>
            </a:r>
          </a:p>
          <a:p>
            <a:endParaRPr lang="en-US" b="1" dirty="0"/>
          </a:p>
          <a:p>
            <a:r>
              <a:rPr lang="en-US" b="1" dirty="0" smtClean="0"/>
              <a:t>The costs associated with doing the exam in this fashion caused exam fees to  double.  In constant dollars exam fees are about the same today as they were in 1976.</a:t>
            </a:r>
            <a:endParaRPr lang="en-US" b="1" dirty="0"/>
          </a:p>
          <a:p>
            <a:r>
              <a:rPr lang="en-US" dirty="0"/>
              <a:t> </a:t>
            </a:r>
          </a:p>
        </p:txBody>
      </p:sp>
    </p:spTree>
    <p:extLst>
      <p:ext uri="{BB962C8B-B14F-4D97-AF65-F5344CB8AC3E}">
        <p14:creationId xmlns:p14="http://schemas.microsoft.com/office/powerpoint/2010/main" xmlns="" val="1278787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sz="4000" dirty="0">
                <a:solidFill>
                  <a:schemeClr val="accent6"/>
                </a:solidFill>
              </a:rPr>
              <a:t>Holiday </a:t>
            </a:r>
            <a:r>
              <a:rPr lang="en-US" sz="4000" dirty="0" smtClean="0">
                <a:solidFill>
                  <a:schemeClr val="accent6"/>
                </a:solidFill>
              </a:rPr>
              <a:t>Inn </a:t>
            </a:r>
            <a:r>
              <a:rPr lang="en-US" sz="3600" dirty="0">
                <a:solidFill>
                  <a:schemeClr val="accent6"/>
                </a:solidFill>
              </a:rPr>
              <a:t>Rosemont</a:t>
            </a:r>
            <a:r>
              <a:rPr lang="en-US" dirty="0" smtClean="0">
                <a:solidFill>
                  <a:schemeClr val="accent6"/>
                </a:solidFill>
              </a:rPr>
              <a:t/>
            </a:r>
            <a:br>
              <a:rPr lang="en-US" dirty="0" smtClean="0">
                <a:solidFill>
                  <a:schemeClr val="accent6"/>
                </a:solidFill>
              </a:rPr>
            </a:br>
            <a:r>
              <a:rPr lang="en-US" sz="2700" i="1" dirty="0" smtClean="0">
                <a:solidFill>
                  <a:srgbClr val="FFC000"/>
                </a:solidFill>
              </a:rPr>
              <a:t>Centrally located; room large enough to accommodate all candidates </a:t>
            </a:r>
            <a:endParaRPr lang="en-US" sz="2700" i="1" dirty="0">
              <a:solidFill>
                <a:srgbClr val="FFC000"/>
              </a:solidFill>
            </a:endParaRPr>
          </a:p>
        </p:txBody>
      </p:sp>
      <p:sp>
        <p:nvSpPr>
          <p:cNvPr id="3" name="Content Placeholder 2"/>
          <p:cNvSpPr>
            <a:spLocks noGrp="1"/>
          </p:cNvSpPr>
          <p:nvPr>
            <p:ph idx="1"/>
          </p:nvPr>
        </p:nvSpPr>
        <p:spPr>
          <a:xfrm>
            <a:off x="76200" y="1066800"/>
            <a:ext cx="8991600" cy="5516563"/>
          </a:xfrm>
        </p:spPr>
        <p:txBody>
          <a:bodyPr>
            <a:noAutofit/>
          </a:bodyPr>
          <a:lstStyle/>
          <a:p>
            <a:pPr marL="0" indent="0" algn="ctr">
              <a:buNone/>
            </a:pPr>
            <a:endParaRPr lang="en-US" sz="1400" dirty="0" smtClean="0"/>
          </a:p>
          <a:p>
            <a:pPr marL="0" indent="0" algn="ctr">
              <a:buNone/>
            </a:pPr>
            <a:r>
              <a:rPr lang="en-US" sz="1400" dirty="0" smtClean="0"/>
              <a:t> </a:t>
            </a:r>
          </a:p>
          <a:p>
            <a:pPr>
              <a:buFont typeface="Wingdings" pitchFamily="2" charset="2"/>
              <a:buChar char="v"/>
            </a:pPr>
            <a:r>
              <a:rPr lang="en-US" sz="1600" b="1" dirty="0" smtClean="0">
                <a:solidFill>
                  <a:srgbClr val="FFFF00"/>
                </a:solidFill>
              </a:rPr>
              <a:t>1979 to 2003 - Separate </a:t>
            </a:r>
            <a:r>
              <a:rPr lang="en-US" sz="1600" b="1" dirty="0">
                <a:solidFill>
                  <a:srgbClr val="FFFF00"/>
                </a:solidFill>
              </a:rPr>
              <a:t>Part I and Part II Multiple Choice </a:t>
            </a:r>
            <a:r>
              <a:rPr lang="en-US" sz="1600" b="1" dirty="0" smtClean="0">
                <a:solidFill>
                  <a:srgbClr val="FFFF00"/>
                </a:solidFill>
              </a:rPr>
              <a:t>Exam. If </a:t>
            </a:r>
            <a:r>
              <a:rPr lang="en-US" sz="1600" b="1" dirty="0">
                <a:solidFill>
                  <a:srgbClr val="FFFF00"/>
                </a:solidFill>
              </a:rPr>
              <a:t>a candidate failed one part, they only needed to retake that </a:t>
            </a:r>
            <a:r>
              <a:rPr lang="en-US" sz="1600" b="1" dirty="0" smtClean="0">
                <a:solidFill>
                  <a:srgbClr val="FFFF00"/>
                </a:solidFill>
              </a:rPr>
              <a:t>part.  NBME administered </a:t>
            </a:r>
            <a:r>
              <a:rPr lang="en-US" sz="1600" b="1" dirty="0">
                <a:solidFill>
                  <a:srgbClr val="FFFF00"/>
                </a:solidFill>
              </a:rPr>
              <a:t>and </a:t>
            </a:r>
            <a:r>
              <a:rPr lang="en-US" sz="1600" b="1" dirty="0" smtClean="0">
                <a:solidFill>
                  <a:srgbClr val="FFFF00"/>
                </a:solidFill>
              </a:rPr>
              <a:t>validated </a:t>
            </a:r>
            <a:r>
              <a:rPr lang="en-US" sz="1600" b="1" dirty="0">
                <a:solidFill>
                  <a:srgbClr val="FFFF00"/>
                </a:solidFill>
              </a:rPr>
              <a:t>the </a:t>
            </a:r>
            <a:r>
              <a:rPr lang="en-US" sz="1600" b="1" dirty="0" smtClean="0">
                <a:solidFill>
                  <a:srgbClr val="FFFF00"/>
                </a:solidFill>
              </a:rPr>
              <a:t>exam.</a:t>
            </a:r>
            <a:endParaRPr lang="en-US" sz="1600" b="1" dirty="0">
              <a:solidFill>
                <a:srgbClr val="FFFF00"/>
              </a:solidFill>
            </a:endParaRPr>
          </a:p>
          <a:p>
            <a:pPr marL="0" indent="0" algn="ctr">
              <a:buNone/>
            </a:pPr>
            <a:endParaRPr lang="en-US" sz="1400" dirty="0" smtClean="0"/>
          </a:p>
          <a:p>
            <a:pPr marL="0" indent="0" algn="ctr">
              <a:buNone/>
            </a:pPr>
            <a:r>
              <a:rPr lang="en-US" sz="1400" dirty="0" smtClean="0"/>
              <a:t>Two-day </a:t>
            </a:r>
            <a:r>
              <a:rPr lang="en-US" sz="1400" dirty="0"/>
              <a:t>exam</a:t>
            </a:r>
          </a:p>
          <a:p>
            <a:pPr marL="0" indent="0" algn="ctr">
              <a:buNone/>
            </a:pPr>
            <a:r>
              <a:rPr lang="en-US" sz="1400" dirty="0"/>
              <a:t>Paper and pencil</a:t>
            </a:r>
          </a:p>
          <a:p>
            <a:pPr marL="0" indent="0" algn="ctr">
              <a:buNone/>
            </a:pPr>
            <a:r>
              <a:rPr lang="en-US" sz="1400" dirty="0" err="1"/>
              <a:t>Kodachrome</a:t>
            </a:r>
            <a:r>
              <a:rPr lang="en-US" sz="1400" dirty="0"/>
              <a:t> </a:t>
            </a:r>
            <a:r>
              <a:rPr lang="en-US" sz="1400" dirty="0" smtClean="0"/>
              <a:t>clinical slides </a:t>
            </a:r>
            <a:r>
              <a:rPr lang="en-US" sz="1400" dirty="0"/>
              <a:t>(digital images 2005) </a:t>
            </a:r>
          </a:p>
          <a:p>
            <a:pPr marL="0" indent="0" algn="ctr">
              <a:buNone/>
            </a:pPr>
            <a:r>
              <a:rPr lang="en-US" sz="1400" dirty="0"/>
              <a:t>Microscopes used to view </a:t>
            </a:r>
            <a:r>
              <a:rPr lang="en-US" sz="1400" dirty="0" err="1" smtClean="0"/>
              <a:t>dermatopathalogy</a:t>
            </a:r>
            <a:r>
              <a:rPr lang="en-US" sz="1400" dirty="0" smtClean="0"/>
              <a:t> slides</a:t>
            </a:r>
          </a:p>
          <a:p>
            <a:pPr marL="0" indent="0" algn="ctr">
              <a:buNone/>
            </a:pPr>
            <a:r>
              <a:rPr lang="en-US" sz="1400" dirty="0" smtClean="0"/>
              <a:t>  </a:t>
            </a:r>
            <a:r>
              <a:rPr lang="en-US" sz="1400" u="sng" dirty="0" smtClean="0"/>
              <a:t>Part I</a:t>
            </a:r>
            <a:r>
              <a:rPr lang="en-US" sz="1400" dirty="0" smtClean="0"/>
              <a:t>         Basic Science - </a:t>
            </a:r>
            <a:r>
              <a:rPr lang="en-US" sz="1400" dirty="0"/>
              <a:t>multiple choice questions </a:t>
            </a:r>
            <a:endParaRPr lang="en-US" sz="1400" dirty="0" smtClean="0"/>
          </a:p>
          <a:p>
            <a:pPr marL="0" indent="0" algn="ctr">
              <a:buNone/>
            </a:pPr>
            <a:r>
              <a:rPr lang="en-US" sz="1400" dirty="0" smtClean="0"/>
              <a:t>                          </a:t>
            </a:r>
            <a:r>
              <a:rPr lang="en-US" sz="1400" u="sng" dirty="0" smtClean="0"/>
              <a:t>Part II</a:t>
            </a:r>
            <a:r>
              <a:rPr lang="en-US" sz="1400" dirty="0" smtClean="0"/>
              <a:t>        Part </a:t>
            </a:r>
            <a:r>
              <a:rPr lang="en-US" sz="1400" dirty="0"/>
              <a:t>IIA (clinical and laboratory </a:t>
            </a:r>
            <a:r>
              <a:rPr lang="en-US" sz="1400" dirty="0" smtClean="0"/>
              <a:t>dermatology - images)</a:t>
            </a:r>
          </a:p>
          <a:p>
            <a:pPr marL="0" indent="0" algn="ctr">
              <a:buNone/>
            </a:pPr>
            <a:r>
              <a:rPr lang="en-US" sz="1400" dirty="0" smtClean="0"/>
              <a:t>                       Part </a:t>
            </a:r>
            <a:r>
              <a:rPr lang="en-US" sz="1400" dirty="0"/>
              <a:t>IIB (</a:t>
            </a:r>
            <a:r>
              <a:rPr lang="en-US" sz="1400" dirty="0" err="1" smtClean="0"/>
              <a:t>dermatopathology</a:t>
            </a:r>
            <a:r>
              <a:rPr lang="en-US" sz="1400" dirty="0" smtClean="0"/>
              <a:t> – glass  slides)</a:t>
            </a:r>
          </a:p>
          <a:p>
            <a:pPr marL="0" indent="0" algn="ctr">
              <a:buNone/>
            </a:pPr>
            <a:endParaRPr lang="en-US" sz="1400" dirty="0"/>
          </a:p>
          <a:p>
            <a:pPr>
              <a:buFont typeface="Wingdings" pitchFamily="2" charset="2"/>
              <a:buChar char="Ø"/>
            </a:pPr>
            <a:r>
              <a:rPr lang="en-US" sz="1400" dirty="0" smtClean="0"/>
              <a:t>1990 - Last </a:t>
            </a:r>
            <a:r>
              <a:rPr lang="en-US" sz="1400" dirty="0"/>
              <a:t>lifetime certificate </a:t>
            </a:r>
            <a:r>
              <a:rPr lang="en-US" sz="1400" dirty="0" smtClean="0"/>
              <a:t>issued </a:t>
            </a:r>
          </a:p>
          <a:p>
            <a:pPr>
              <a:buFont typeface="Wingdings" pitchFamily="2" charset="2"/>
              <a:buChar char="Ø"/>
            </a:pPr>
            <a:r>
              <a:rPr lang="en-US" sz="1400" dirty="0" smtClean="0"/>
              <a:t>1991 - Professional </a:t>
            </a:r>
            <a:r>
              <a:rPr lang="en-US" sz="1400" dirty="0"/>
              <a:t>proctors first </a:t>
            </a:r>
            <a:r>
              <a:rPr lang="en-US" sz="1400" dirty="0" smtClean="0"/>
              <a:t>used</a:t>
            </a:r>
          </a:p>
          <a:p>
            <a:pPr>
              <a:buFont typeface="Wingdings" pitchFamily="2" charset="2"/>
              <a:buChar char="Ø"/>
            </a:pPr>
            <a:r>
              <a:rPr lang="en-US" sz="1400" dirty="0"/>
              <a:t>2004 - Surgical dermatology was added to Part IIA which then became known as Part II A&amp;B</a:t>
            </a:r>
          </a:p>
          <a:p>
            <a:pPr marL="0" indent="0">
              <a:buNone/>
            </a:pPr>
            <a:r>
              <a:rPr lang="en-US" sz="1400" dirty="0"/>
              <a:t>                     </a:t>
            </a:r>
            <a:r>
              <a:rPr lang="en-US" sz="1400" dirty="0" err="1"/>
              <a:t>Dermatopathology</a:t>
            </a:r>
            <a:r>
              <a:rPr lang="en-US" sz="1400" dirty="0"/>
              <a:t> became Part IIC</a:t>
            </a:r>
          </a:p>
          <a:p>
            <a:pPr>
              <a:buFont typeface="Wingdings" pitchFamily="2" charset="2"/>
              <a:buChar char="Ø"/>
            </a:pPr>
            <a:r>
              <a:rPr lang="en-US" sz="1400" dirty="0" smtClean="0"/>
              <a:t>2007 - Examination </a:t>
            </a:r>
            <a:r>
              <a:rPr lang="en-US" sz="1400" dirty="0"/>
              <a:t>administered on one day and only one score </a:t>
            </a:r>
            <a:r>
              <a:rPr lang="en-US" sz="1400" dirty="0" smtClean="0"/>
              <a:t>given (no </a:t>
            </a:r>
            <a:r>
              <a:rPr lang="en-US" sz="1400" dirty="0"/>
              <a:t>Part I or Part </a:t>
            </a:r>
            <a:r>
              <a:rPr lang="en-US" sz="1400" dirty="0" smtClean="0"/>
              <a:t>II); psychometrics determined no</a:t>
            </a:r>
            <a:r>
              <a:rPr lang="en-US" sz="1400" dirty="0"/>
              <a:t> statistical</a:t>
            </a:r>
            <a:r>
              <a:rPr lang="en-US" sz="1400" dirty="0" smtClean="0"/>
              <a:t> difference in outcome if we cut the number of questions in half   </a:t>
            </a:r>
            <a:endParaRPr lang="en-US" sz="1400" dirty="0"/>
          </a:p>
          <a:p>
            <a:pPr marL="0" indent="0">
              <a:buNone/>
            </a:pPr>
            <a:endParaRPr lang="en-US" sz="1400" dirty="0"/>
          </a:p>
          <a:p>
            <a:pPr marL="0" indent="0">
              <a:buNone/>
            </a:pPr>
            <a:r>
              <a:rPr lang="en-US" sz="1400" dirty="0"/>
              <a:t> </a:t>
            </a:r>
          </a:p>
          <a:p>
            <a:endParaRPr lang="en-US" sz="1400" dirty="0"/>
          </a:p>
        </p:txBody>
      </p:sp>
    </p:spTree>
    <p:extLst>
      <p:ext uri="{BB962C8B-B14F-4D97-AF65-F5344CB8AC3E}">
        <p14:creationId xmlns:p14="http://schemas.microsoft.com/office/powerpoint/2010/main" xmlns="" val="2865587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ABD Test Committees</a:t>
            </a:r>
            <a:endParaRPr lang="en-US" dirty="0">
              <a:solidFill>
                <a:schemeClr val="accent6"/>
              </a:solidFill>
            </a:endParaRPr>
          </a:p>
        </p:txBody>
      </p:sp>
      <p:sp>
        <p:nvSpPr>
          <p:cNvPr id="3" name="Content Placeholder 2"/>
          <p:cNvSpPr>
            <a:spLocks noGrp="1"/>
          </p:cNvSpPr>
          <p:nvPr>
            <p:ph idx="1"/>
          </p:nvPr>
        </p:nvSpPr>
        <p:spPr>
          <a:xfrm>
            <a:off x="762000" y="1524000"/>
            <a:ext cx="8077200" cy="4724400"/>
          </a:xfrm>
        </p:spPr>
        <p:txBody>
          <a:bodyPr>
            <a:normAutofit fontScale="85000" lnSpcReduction="10000"/>
          </a:bodyPr>
          <a:lstStyle/>
          <a:p>
            <a:pPr>
              <a:buFont typeface="Wingdings" pitchFamily="2" charset="2"/>
              <a:buChar char="Ø"/>
            </a:pPr>
            <a:r>
              <a:rPr lang="en-US" dirty="0" smtClean="0"/>
              <a:t>All questions written by ABD Directors until 1986</a:t>
            </a:r>
          </a:p>
          <a:p>
            <a:pPr>
              <a:buFont typeface="Wingdings" pitchFamily="2" charset="2"/>
              <a:buChar char="Ø"/>
            </a:pPr>
            <a:endParaRPr lang="en-US" dirty="0" smtClean="0"/>
          </a:p>
          <a:p>
            <a:pPr>
              <a:buFont typeface="Wingdings" pitchFamily="2" charset="2"/>
              <a:buChar char="Ø"/>
            </a:pPr>
            <a:r>
              <a:rPr lang="en-US" dirty="0" smtClean="0"/>
              <a:t>Part I &amp; II Test committees formed (1978)</a:t>
            </a:r>
          </a:p>
          <a:p>
            <a:pPr marL="0" indent="0">
              <a:buNone/>
            </a:pPr>
            <a:r>
              <a:rPr lang="en-US" dirty="0" smtClean="0"/>
              <a:t> </a:t>
            </a:r>
          </a:p>
          <a:p>
            <a:pPr>
              <a:buFont typeface="Wingdings" pitchFamily="2" charset="2"/>
              <a:buChar char="Ø"/>
            </a:pPr>
            <a:r>
              <a:rPr lang="en-US" dirty="0" smtClean="0"/>
              <a:t>Test </a:t>
            </a:r>
            <a:r>
              <a:rPr lang="en-US" dirty="0"/>
              <a:t>committees </a:t>
            </a:r>
            <a:r>
              <a:rPr lang="en-US" dirty="0" smtClean="0"/>
              <a:t>add non-Director </a:t>
            </a:r>
            <a:r>
              <a:rPr lang="en-US" dirty="0"/>
              <a:t>members </a:t>
            </a:r>
            <a:r>
              <a:rPr lang="en-US" dirty="0" smtClean="0"/>
              <a:t>(1986)</a:t>
            </a:r>
          </a:p>
          <a:p>
            <a:pPr>
              <a:buFont typeface="Wingdings" pitchFamily="2" charset="2"/>
              <a:buChar char="Ø"/>
            </a:pPr>
            <a:endParaRPr lang="en-US" dirty="0" smtClean="0"/>
          </a:p>
          <a:p>
            <a:pPr>
              <a:buFont typeface="Wingdings" pitchFamily="2" charset="2"/>
              <a:buChar char="Ø"/>
            </a:pPr>
            <a:r>
              <a:rPr lang="en-US" dirty="0" smtClean="0"/>
              <a:t>Test Committees Restructured (2007)</a:t>
            </a:r>
          </a:p>
          <a:p>
            <a:pPr marL="0" indent="0">
              <a:buNone/>
            </a:pPr>
            <a:r>
              <a:rPr lang="en-US" dirty="0" smtClean="0"/>
              <a:t> </a:t>
            </a:r>
          </a:p>
          <a:p>
            <a:pPr marL="0" indent="0" algn="ctr">
              <a:buNone/>
            </a:pPr>
            <a:r>
              <a:rPr lang="en-US" i="1" dirty="0"/>
              <a:t>Content Development Committees </a:t>
            </a:r>
          </a:p>
          <a:p>
            <a:pPr marL="0" indent="0" algn="ctr">
              <a:buNone/>
            </a:pPr>
            <a:r>
              <a:rPr lang="en-US" i="1" dirty="0" smtClean="0"/>
              <a:t>Examination Development Committees </a:t>
            </a:r>
            <a:endParaRPr lang="en-US" i="1" dirty="0"/>
          </a:p>
          <a:p>
            <a:endParaRPr lang="en-US" dirty="0"/>
          </a:p>
        </p:txBody>
      </p:sp>
    </p:spTree>
    <p:extLst>
      <p:ext uri="{BB962C8B-B14F-4D97-AF65-F5344CB8AC3E}">
        <p14:creationId xmlns:p14="http://schemas.microsoft.com/office/powerpoint/2010/main" xmlns="" val="113007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991600" cy="609600"/>
          </a:xfrm>
        </p:spPr>
        <p:txBody>
          <a:bodyPr>
            <a:noAutofit/>
          </a:bodyPr>
          <a:lstStyle/>
          <a:p>
            <a:r>
              <a:rPr lang="en-US" sz="3200" dirty="0" smtClean="0">
                <a:solidFill>
                  <a:schemeClr val="accent6"/>
                </a:solidFill>
              </a:rPr>
              <a:t>References</a:t>
            </a:r>
            <a:endParaRPr lang="en-US" sz="3200" dirty="0">
              <a:solidFill>
                <a:schemeClr val="accent6"/>
              </a:solidFill>
            </a:endParaRPr>
          </a:p>
        </p:txBody>
      </p:sp>
      <p:sp>
        <p:nvSpPr>
          <p:cNvPr id="5" name="Content Placeholder 4"/>
          <p:cNvSpPr>
            <a:spLocks noGrp="1"/>
          </p:cNvSpPr>
          <p:nvPr>
            <p:ph idx="1"/>
          </p:nvPr>
        </p:nvSpPr>
        <p:spPr>
          <a:xfrm>
            <a:off x="228600" y="914400"/>
            <a:ext cx="8534400" cy="5715000"/>
          </a:xfrm>
        </p:spPr>
        <p:txBody>
          <a:bodyPr>
            <a:normAutofit fontScale="55000" lnSpcReduction="20000"/>
          </a:bodyPr>
          <a:lstStyle/>
          <a:p>
            <a:pPr marL="0" indent="0" algn="ctr">
              <a:buNone/>
            </a:pPr>
            <a:r>
              <a:rPr lang="en-US" u="sng" dirty="0" smtClean="0">
                <a:solidFill>
                  <a:srgbClr val="FFFF00"/>
                </a:solidFill>
              </a:rPr>
              <a:t>American Medicine and the Public Interest: A History of Specialization</a:t>
            </a:r>
            <a:br>
              <a:rPr lang="en-US" u="sng" dirty="0" smtClean="0">
                <a:solidFill>
                  <a:srgbClr val="FFFF00"/>
                </a:solidFill>
              </a:rPr>
            </a:br>
            <a:r>
              <a:rPr lang="en-US" dirty="0" smtClean="0"/>
              <a:t>Rosemary Stevens (1971, 1998) </a:t>
            </a:r>
          </a:p>
          <a:p>
            <a:pPr marL="0" indent="0" algn="ctr">
              <a:buNone/>
            </a:pPr>
            <a:endParaRPr lang="en-US" dirty="0" smtClean="0"/>
          </a:p>
          <a:p>
            <a:pPr marL="0" indent="0">
              <a:buNone/>
            </a:pPr>
            <a:r>
              <a:rPr lang="en-US" dirty="0" smtClean="0"/>
              <a:t>The American style of </a:t>
            </a:r>
            <a:r>
              <a:rPr lang="en-US" dirty="0"/>
              <a:t>medicine (1900-1970</a:t>
            </a:r>
            <a:r>
              <a:rPr lang="en-US" dirty="0" smtClean="0"/>
              <a:t>)</a:t>
            </a:r>
          </a:p>
          <a:p>
            <a:pPr marL="0" indent="0" algn="ctr">
              <a:buNone/>
            </a:pPr>
            <a:r>
              <a:rPr lang="en-US" dirty="0" smtClean="0"/>
              <a:t>“specialized, disorganized, expansionary and flamboyant”</a:t>
            </a:r>
          </a:p>
          <a:p>
            <a:endParaRPr lang="en-US" dirty="0" smtClean="0"/>
          </a:p>
          <a:p>
            <a:pPr marL="0" indent="0" algn="ctr">
              <a:buNone/>
            </a:pPr>
            <a:r>
              <a:rPr lang="en-US" i="1" dirty="0" smtClean="0"/>
              <a:t>“Arguably, the structure of the medical profession is moving toward a system of specialties defined by the job market rather than by the professional system of specialist qualifications.”</a:t>
            </a:r>
          </a:p>
          <a:p>
            <a:pPr>
              <a:buFont typeface="Wingdings" pitchFamily="2" charset="2"/>
              <a:buChar char="Ø"/>
            </a:pPr>
            <a:endParaRPr lang="en-US" i="1" dirty="0" smtClean="0"/>
          </a:p>
          <a:p>
            <a:pPr marL="0" indent="0" algn="ctr">
              <a:buNone/>
            </a:pPr>
            <a:r>
              <a:rPr lang="en-US" u="sng" dirty="0">
                <a:solidFill>
                  <a:srgbClr val="FFFF00"/>
                </a:solidFill>
              </a:rPr>
              <a:t>Death of the </a:t>
            </a:r>
            <a:r>
              <a:rPr lang="en-US" u="sng" dirty="0" smtClean="0">
                <a:solidFill>
                  <a:srgbClr val="FFFF00"/>
                </a:solidFill>
              </a:rPr>
              <a:t>Guilds</a:t>
            </a:r>
            <a:r>
              <a:rPr lang="en-US" dirty="0" smtClean="0">
                <a:solidFill>
                  <a:srgbClr val="FFFF00"/>
                </a:solidFill>
              </a:rPr>
              <a:t> </a:t>
            </a:r>
          </a:p>
          <a:p>
            <a:pPr marL="0" indent="0" algn="ctr">
              <a:buNone/>
            </a:pPr>
            <a:r>
              <a:rPr lang="en-US" dirty="0" smtClean="0"/>
              <a:t>Elliott Krause 1999</a:t>
            </a:r>
          </a:p>
          <a:p>
            <a:pPr marL="0" indent="0" algn="ctr">
              <a:buNone/>
            </a:pPr>
            <a:r>
              <a:rPr lang="en-US" dirty="0" smtClean="0"/>
              <a:t>                                                                        </a:t>
            </a:r>
          </a:p>
          <a:p>
            <a:pPr marL="0" indent="0" algn="ctr">
              <a:buNone/>
            </a:pPr>
            <a:r>
              <a:rPr lang="en-US" dirty="0" smtClean="0"/>
              <a:t> American Medicine: The Fall of a Giant</a:t>
            </a:r>
          </a:p>
          <a:p>
            <a:pPr marL="0" indent="0" algn="ctr">
              <a:buNone/>
            </a:pPr>
            <a:r>
              <a:rPr lang="en-US" i="1" dirty="0" smtClean="0"/>
              <a:t>“No profession in our sample has flown quite as high in guild power and control as American medicine, and few have fallen as fast.  The particular forces that accounted for the rise in the profession in 1930-1965 have all contributed to the decrease of professional autonomy and group guild power since that period.”</a:t>
            </a:r>
          </a:p>
          <a:p>
            <a:pPr marL="0" indent="0" algn="ctr">
              <a:buNone/>
            </a:pPr>
            <a:endParaRPr lang="en-US" i="1" dirty="0"/>
          </a:p>
          <a:p>
            <a:r>
              <a:rPr lang="en-US" sz="2900" dirty="0" err="1" smtClean="0"/>
              <a:t>Livingood</a:t>
            </a:r>
            <a:r>
              <a:rPr lang="en-US" sz="2900" dirty="0" smtClean="0"/>
              <a:t>, History of the Am. Bd. Dermatology (1932-1982). </a:t>
            </a:r>
            <a:r>
              <a:rPr lang="en-US" sz="2900" u="sng" dirty="0" smtClean="0"/>
              <a:t>JAAD</a:t>
            </a:r>
            <a:r>
              <a:rPr lang="en-US" sz="2900" dirty="0" smtClean="0"/>
              <a:t> 1982 7(6) </a:t>
            </a:r>
            <a:r>
              <a:rPr lang="en-US" sz="2900" dirty="0" smtClean="0"/>
              <a:t>821-850</a:t>
            </a:r>
          </a:p>
          <a:p>
            <a:pPr>
              <a:buNone/>
            </a:pPr>
            <a:endParaRPr lang="en-US" b="1" i="1" dirty="0">
              <a:solidFill>
                <a:srgbClr val="FFC000"/>
              </a:solidFill>
            </a:endParaRPr>
          </a:p>
        </p:txBody>
      </p:sp>
    </p:spTree>
    <p:extLst>
      <p:ext uri="{BB962C8B-B14F-4D97-AF65-F5344CB8AC3E}">
        <p14:creationId xmlns="" xmlns:p14="http://schemas.microsoft.com/office/powerpoint/2010/main" val="80397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sp>
        <p:nvSpPr>
          <p:cNvPr id="8" name="Content Placeholder 7"/>
          <p:cNvSpPr>
            <a:spLocks noGrp="1"/>
          </p:cNvSpPr>
          <p:nvPr>
            <p:ph sz="half" idx="2"/>
          </p:nvPr>
        </p:nvSpPr>
        <p:spPr>
          <a:xfrm>
            <a:off x="457200" y="381000"/>
            <a:ext cx="4040188" cy="6248400"/>
          </a:xfrm>
        </p:spPr>
        <p:txBody>
          <a:bodyPr>
            <a:normAutofit lnSpcReduction="10000"/>
          </a:bodyPr>
          <a:lstStyle/>
          <a:p>
            <a:pPr marL="0" indent="0">
              <a:buNone/>
            </a:pPr>
            <a:r>
              <a:rPr lang="en-US" b="1" i="1" dirty="0" smtClean="0">
                <a:solidFill>
                  <a:schemeClr val="accent6"/>
                </a:solidFill>
                <a:effectLst>
                  <a:outerShdw blurRad="38100" dist="38100" dir="2700000" algn="tl">
                    <a:srgbClr val="000000">
                      <a:alpha val="43137"/>
                    </a:srgbClr>
                  </a:outerShdw>
                </a:effectLst>
              </a:rPr>
              <a:t>Founders American Board of Dermatology 1932 </a:t>
            </a:r>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None/>
              <a:defRPr/>
            </a:pPr>
            <a:endParaRPr lang="en-US" sz="1400" dirty="0" smtClean="0"/>
          </a:p>
          <a:p>
            <a:pPr marL="0" indent="0">
              <a:buNone/>
              <a:defRPr/>
            </a:pPr>
            <a:endParaRPr lang="en-US" sz="1400" dirty="0"/>
          </a:p>
          <a:p>
            <a:pPr marL="0" indent="0">
              <a:buNone/>
              <a:defRPr/>
            </a:pPr>
            <a:endParaRPr lang="en-US" sz="1400" dirty="0" smtClean="0"/>
          </a:p>
          <a:p>
            <a:pPr marL="0" indent="0">
              <a:buNone/>
              <a:defRPr/>
            </a:pPr>
            <a:endParaRPr lang="en-US" sz="1400" dirty="0"/>
          </a:p>
          <a:p>
            <a:pPr marL="0" indent="0">
              <a:buNone/>
              <a:defRPr/>
            </a:pPr>
            <a:endParaRPr lang="en-US" sz="1400" dirty="0" smtClean="0"/>
          </a:p>
          <a:p>
            <a:pPr marL="0" indent="0">
              <a:buNone/>
              <a:defRPr/>
            </a:pPr>
            <a:r>
              <a:rPr lang="en-US" sz="1400" dirty="0" smtClean="0"/>
              <a:t>Clarence </a:t>
            </a:r>
            <a:r>
              <a:rPr lang="en-US" sz="1400" dirty="0" err="1" smtClean="0"/>
              <a:t>Livingood</a:t>
            </a:r>
            <a:r>
              <a:rPr lang="en-US" sz="1400" dirty="0" smtClean="0"/>
              <a:t>, MD</a:t>
            </a:r>
          </a:p>
          <a:p>
            <a:pPr marL="0" indent="0">
              <a:buNone/>
              <a:defRPr/>
            </a:pPr>
            <a:r>
              <a:rPr lang="en-US" sz="1400" dirty="0" smtClean="0"/>
              <a:t>1964 </a:t>
            </a:r>
            <a:r>
              <a:rPr lang="en-US" sz="1400" dirty="0"/>
              <a:t>– </a:t>
            </a:r>
            <a:r>
              <a:rPr lang="en-US" sz="1400" dirty="0" smtClean="0"/>
              <a:t>1968 Secretary-Treasurer</a:t>
            </a:r>
          </a:p>
          <a:p>
            <a:pPr marL="0" indent="0">
              <a:buNone/>
              <a:defRPr/>
            </a:pPr>
            <a:r>
              <a:rPr lang="en-US" sz="1400" dirty="0" smtClean="0"/>
              <a:t>1969 </a:t>
            </a:r>
            <a:r>
              <a:rPr lang="en-US" sz="1400" dirty="0"/>
              <a:t>– 1992	Executive Director</a:t>
            </a:r>
          </a:p>
          <a:p>
            <a:pPr marL="0" indent="0">
              <a:buNone/>
              <a:defRPr/>
            </a:pPr>
            <a:r>
              <a:rPr lang="en-US" sz="1400" dirty="0"/>
              <a:t>1993 – 1998	Executive Consultant</a:t>
            </a:r>
          </a:p>
          <a:p>
            <a:pPr marL="0" indent="0">
              <a:buNone/>
            </a:pPr>
            <a:endParaRPr lang="en-US" dirty="0"/>
          </a:p>
          <a:p>
            <a:pPr marL="0" indent="0" algn="ctr">
              <a:buNone/>
            </a:pPr>
            <a:endParaRPr lang="en-US" dirty="0"/>
          </a:p>
        </p:txBody>
      </p:sp>
      <p:sp>
        <p:nvSpPr>
          <p:cNvPr id="9" name="Text Placeholder 8"/>
          <p:cNvSpPr>
            <a:spLocks noGrp="1"/>
          </p:cNvSpPr>
          <p:nvPr>
            <p:ph type="body" sz="quarter" idx="3"/>
          </p:nvPr>
        </p:nvSpPr>
        <p:spPr/>
        <p:txBody>
          <a:bodyPr/>
          <a:lstStyle/>
          <a:p>
            <a:endParaRPr lang="en-US"/>
          </a:p>
        </p:txBody>
      </p:sp>
      <p:sp>
        <p:nvSpPr>
          <p:cNvPr id="10" name="Content Placeholder 9"/>
          <p:cNvSpPr>
            <a:spLocks noGrp="1"/>
          </p:cNvSpPr>
          <p:nvPr>
            <p:ph sz="quarter" idx="4"/>
          </p:nvPr>
        </p:nvSpPr>
        <p:spPr>
          <a:xfrm>
            <a:off x="3429000" y="1524000"/>
            <a:ext cx="1600200" cy="5029200"/>
          </a:xfrm>
        </p:spPr>
        <p:txBody>
          <a:bodyPr>
            <a:normAutofit fontScale="85000" lnSpcReduction="20000"/>
          </a:bodyPr>
          <a:lstStyle/>
          <a:p>
            <a:pPr marL="0" indent="0">
              <a:buNone/>
            </a:pPr>
            <a:r>
              <a:rPr lang="en-US" sz="1400" dirty="0" smtClean="0">
                <a:solidFill>
                  <a:srgbClr val="FFFF00"/>
                </a:solidFill>
              </a:rPr>
              <a:t>Cole – Cleveland</a:t>
            </a:r>
          </a:p>
          <a:p>
            <a:pPr marL="0" indent="0">
              <a:buNone/>
            </a:pPr>
            <a:r>
              <a:rPr lang="en-US" sz="1400" dirty="0" smtClean="0">
                <a:solidFill>
                  <a:srgbClr val="FFFF00"/>
                </a:solidFill>
              </a:rPr>
              <a:t>Fox – NY</a:t>
            </a:r>
          </a:p>
          <a:p>
            <a:pPr marL="0" indent="0">
              <a:buNone/>
            </a:pPr>
            <a:r>
              <a:rPr lang="en-US" sz="1400" dirty="0" smtClean="0">
                <a:solidFill>
                  <a:srgbClr val="FFFF00"/>
                </a:solidFill>
              </a:rPr>
              <a:t>Lane – Boston</a:t>
            </a: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r>
              <a:rPr lang="en-US" sz="1400" dirty="0" err="1" smtClean="0">
                <a:solidFill>
                  <a:srgbClr val="FFFF00"/>
                </a:solidFill>
              </a:rPr>
              <a:t>MacKee</a:t>
            </a:r>
            <a:r>
              <a:rPr lang="en-US" sz="1400" dirty="0" smtClean="0">
                <a:solidFill>
                  <a:srgbClr val="FFFF00"/>
                </a:solidFill>
              </a:rPr>
              <a:t> – NY</a:t>
            </a:r>
          </a:p>
          <a:p>
            <a:pPr marL="0" indent="0">
              <a:buNone/>
            </a:pPr>
            <a:r>
              <a:rPr lang="en-US" sz="1400" dirty="0" err="1" smtClean="0">
                <a:solidFill>
                  <a:srgbClr val="FFFF00"/>
                </a:solidFill>
              </a:rPr>
              <a:t>Mook</a:t>
            </a:r>
            <a:r>
              <a:rPr lang="en-US" sz="1400" dirty="0" smtClean="0">
                <a:solidFill>
                  <a:srgbClr val="FFFF00"/>
                </a:solidFill>
              </a:rPr>
              <a:t> – St. Louis</a:t>
            </a:r>
          </a:p>
          <a:p>
            <a:pPr marL="0" indent="0">
              <a:buNone/>
            </a:pPr>
            <a:r>
              <a:rPr lang="en-US" sz="1400" dirty="0" smtClean="0">
                <a:solidFill>
                  <a:srgbClr val="FFFF00"/>
                </a:solidFill>
              </a:rPr>
              <a:t>Morrow – SF</a:t>
            </a: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endParaRPr lang="en-US" sz="1400" dirty="0" smtClean="0">
              <a:solidFill>
                <a:srgbClr val="FFFF00"/>
              </a:solidFill>
            </a:endParaRPr>
          </a:p>
          <a:p>
            <a:pPr marL="0" indent="0">
              <a:buNone/>
            </a:pPr>
            <a:endParaRPr lang="en-US" sz="1400" dirty="0">
              <a:solidFill>
                <a:srgbClr val="FFFF00"/>
              </a:solidFill>
            </a:endParaRPr>
          </a:p>
          <a:p>
            <a:pPr marL="0" indent="0">
              <a:buNone/>
            </a:pPr>
            <a:r>
              <a:rPr lang="en-US" sz="1400" dirty="0" err="1" smtClean="0">
                <a:solidFill>
                  <a:srgbClr val="FFFF00"/>
                </a:solidFill>
              </a:rPr>
              <a:t>Schamberg</a:t>
            </a:r>
            <a:r>
              <a:rPr lang="en-US" sz="1400" dirty="0" smtClean="0">
                <a:solidFill>
                  <a:srgbClr val="FFFF00"/>
                </a:solidFill>
              </a:rPr>
              <a:t> – Phil.</a:t>
            </a:r>
          </a:p>
          <a:p>
            <a:pPr marL="0" indent="0">
              <a:buNone/>
            </a:pPr>
            <a:r>
              <a:rPr lang="en-US" sz="1400" dirty="0" err="1" smtClean="0">
                <a:solidFill>
                  <a:srgbClr val="FFFF00"/>
                </a:solidFill>
              </a:rPr>
              <a:t>Stillians</a:t>
            </a:r>
            <a:r>
              <a:rPr lang="en-US" sz="1400" dirty="0" smtClean="0">
                <a:solidFill>
                  <a:srgbClr val="FFFF00"/>
                </a:solidFill>
              </a:rPr>
              <a:t> - Chicago</a:t>
            </a:r>
            <a:endParaRPr lang="en-US" sz="1400" dirty="0">
              <a:solidFill>
                <a:srgbClr val="FFFF00"/>
              </a:solidFill>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407" t="8333" r="5436" b="1336"/>
          <a:stretch/>
        </p:blipFill>
        <p:spPr bwMode="auto">
          <a:xfrm>
            <a:off x="4800600" y="533400"/>
            <a:ext cx="4184073" cy="57819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descr="1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89" t="5672" r="4031" b="5439"/>
          <a:stretch/>
        </p:blipFill>
        <p:spPr bwMode="auto">
          <a:xfrm>
            <a:off x="685800" y="2535381"/>
            <a:ext cx="1921164" cy="2832229"/>
          </a:xfrm>
          <a:prstGeom prst="rect">
            <a:avLst/>
          </a:prstGeom>
          <a:noFill/>
          <a:ln w="76200">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804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solidFill>
                  <a:schemeClr val="accent6"/>
                </a:solidFill>
                <a:effectLst>
                  <a:outerShdw blurRad="38100" dist="38100" dir="2700000" algn="tl">
                    <a:srgbClr val="000000">
                      <a:alpha val="43137"/>
                    </a:srgbClr>
                  </a:outerShdw>
                </a:effectLst>
              </a:rPr>
              <a:t>Requirements for Certification </a:t>
            </a:r>
            <a:r>
              <a:rPr lang="en-US" sz="2400" dirty="0">
                <a:solidFill>
                  <a:schemeClr val="accent6"/>
                </a:solidFill>
                <a:effectLst>
                  <a:outerShdw blurRad="38100" dist="38100" dir="2700000" algn="tl">
                    <a:srgbClr val="000000">
                      <a:alpha val="43137"/>
                    </a:srgbClr>
                  </a:outerShdw>
                </a:effectLst>
              </a:rPr>
              <a:t>(1933-1948)</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419600" y="1295401"/>
            <a:ext cx="4114800" cy="609600"/>
          </a:xfrm>
        </p:spPr>
        <p:txBody>
          <a:bodyPr/>
          <a:lstStyle/>
          <a:p>
            <a:pPr algn="ctr"/>
            <a:r>
              <a:rPr lang="en-US" b="0" u="sng" dirty="0">
                <a:solidFill>
                  <a:srgbClr val="FFC000"/>
                </a:solidFill>
              </a:rPr>
              <a:t>Group </a:t>
            </a:r>
            <a:r>
              <a:rPr lang="en-US" b="0" u="sng" dirty="0" smtClean="0">
                <a:solidFill>
                  <a:srgbClr val="FFC000"/>
                </a:solidFill>
              </a:rPr>
              <a:t>A</a:t>
            </a:r>
            <a:endParaRPr lang="en-US" b="0" u="sng" dirty="0">
              <a:solidFill>
                <a:srgbClr val="FFC000"/>
              </a:solidFill>
            </a:endParaRPr>
          </a:p>
        </p:txBody>
      </p:sp>
      <p:sp>
        <p:nvSpPr>
          <p:cNvPr id="6" name="Content Placeholder 5"/>
          <p:cNvSpPr>
            <a:spLocks noGrp="1"/>
          </p:cNvSpPr>
          <p:nvPr>
            <p:ph sz="half" idx="2"/>
          </p:nvPr>
        </p:nvSpPr>
        <p:spPr>
          <a:xfrm>
            <a:off x="4114800" y="1905001"/>
            <a:ext cx="4572000" cy="1981200"/>
          </a:xfrm>
        </p:spPr>
        <p:txBody>
          <a:bodyPr>
            <a:normAutofit fontScale="77500" lnSpcReduction="20000"/>
          </a:bodyPr>
          <a:lstStyle/>
          <a:p>
            <a:pPr marL="457200" lvl="1" indent="0" algn="ctr">
              <a:buNone/>
              <a:defRPr/>
            </a:pPr>
            <a:r>
              <a:rPr lang="en-US" dirty="0"/>
              <a:t>Adequate training</a:t>
            </a:r>
          </a:p>
          <a:p>
            <a:pPr marL="457200" lvl="1" indent="0" algn="ctr">
              <a:buNone/>
              <a:defRPr/>
            </a:pPr>
            <a:endParaRPr lang="en-US" dirty="0"/>
          </a:p>
          <a:p>
            <a:pPr marL="457200" lvl="1" indent="0" algn="ctr">
              <a:buNone/>
              <a:defRPr/>
            </a:pPr>
            <a:r>
              <a:rPr lang="en-US" dirty="0"/>
              <a:t>Practice limited to dermatology for 10+ years</a:t>
            </a:r>
          </a:p>
          <a:p>
            <a:pPr marL="457200" lvl="1" indent="0" algn="ctr">
              <a:buNone/>
              <a:defRPr/>
            </a:pPr>
            <a:endParaRPr lang="en-US" dirty="0"/>
          </a:p>
          <a:p>
            <a:pPr marL="457200" lvl="1" indent="0" algn="ctr">
              <a:buNone/>
              <a:defRPr/>
            </a:pPr>
            <a:r>
              <a:rPr lang="en-US" dirty="0">
                <a:solidFill>
                  <a:srgbClr val="FFFF00"/>
                </a:solidFill>
              </a:rPr>
              <a:t>Oral </a:t>
            </a:r>
            <a:r>
              <a:rPr lang="en-US" dirty="0" smtClean="0">
                <a:solidFill>
                  <a:srgbClr val="FFFF00"/>
                </a:solidFill>
              </a:rPr>
              <a:t>examination</a:t>
            </a:r>
            <a:endParaRPr lang="en-US" dirty="0">
              <a:solidFill>
                <a:srgbClr val="FFFF00"/>
              </a:solidFill>
            </a:endParaRPr>
          </a:p>
          <a:p>
            <a:pPr marL="457200" lvl="1" indent="0" algn="ctr">
              <a:buNone/>
              <a:defRPr/>
            </a:pPr>
            <a:r>
              <a:rPr lang="en-US" i="1" dirty="0"/>
              <a:t>Clinical</a:t>
            </a:r>
          </a:p>
          <a:p>
            <a:pPr marL="457200" lvl="1" indent="0" algn="r">
              <a:buNone/>
              <a:defRPr/>
            </a:pPr>
            <a:r>
              <a:rPr lang="en-US" i="1" dirty="0" smtClean="0"/>
              <a:t>Laboratory</a:t>
            </a:r>
            <a:r>
              <a:rPr lang="en-US" dirty="0" smtClean="0"/>
              <a:t> - </a:t>
            </a:r>
            <a:r>
              <a:rPr lang="en-US" dirty="0" err="1" smtClean="0"/>
              <a:t>dermatopathology</a:t>
            </a:r>
            <a:r>
              <a:rPr lang="en-US" dirty="0" smtClean="0"/>
              <a:t> </a:t>
            </a:r>
            <a:r>
              <a:rPr lang="en-US" dirty="0"/>
              <a:t>mycology</a:t>
            </a:r>
          </a:p>
          <a:p>
            <a:endParaRPr lang="en-US" dirty="0"/>
          </a:p>
        </p:txBody>
      </p:sp>
      <p:sp>
        <p:nvSpPr>
          <p:cNvPr id="7" name="Text Placeholder 6"/>
          <p:cNvSpPr>
            <a:spLocks noGrp="1"/>
          </p:cNvSpPr>
          <p:nvPr>
            <p:ph type="body" sz="quarter" idx="3"/>
          </p:nvPr>
        </p:nvSpPr>
        <p:spPr>
          <a:xfrm>
            <a:off x="3810001" y="4114800"/>
            <a:ext cx="4876800" cy="609600"/>
          </a:xfrm>
        </p:spPr>
        <p:txBody>
          <a:bodyPr>
            <a:normAutofit/>
          </a:bodyPr>
          <a:lstStyle/>
          <a:p>
            <a:pPr algn="ctr"/>
            <a:r>
              <a:rPr lang="en-US" b="0" u="sng" dirty="0">
                <a:solidFill>
                  <a:srgbClr val="FFC000"/>
                </a:solidFill>
              </a:rPr>
              <a:t>Group B </a:t>
            </a:r>
          </a:p>
        </p:txBody>
      </p:sp>
      <p:sp>
        <p:nvSpPr>
          <p:cNvPr id="8" name="Content Placeholder 7"/>
          <p:cNvSpPr>
            <a:spLocks noGrp="1"/>
          </p:cNvSpPr>
          <p:nvPr>
            <p:ph sz="quarter" idx="4"/>
          </p:nvPr>
        </p:nvSpPr>
        <p:spPr>
          <a:xfrm>
            <a:off x="3581400" y="4953000"/>
            <a:ext cx="5105401" cy="1676399"/>
          </a:xfrm>
        </p:spPr>
        <p:txBody>
          <a:bodyPr>
            <a:normAutofit fontScale="92500" lnSpcReduction="10000"/>
          </a:bodyPr>
          <a:lstStyle/>
          <a:p>
            <a:pPr marL="457200" lvl="1" indent="0" algn="ctr">
              <a:buNone/>
              <a:defRPr/>
            </a:pPr>
            <a:r>
              <a:rPr lang="en-US" dirty="0"/>
              <a:t>Practice for 5+ years</a:t>
            </a:r>
          </a:p>
          <a:p>
            <a:pPr marL="457200" lvl="1" indent="0" algn="ctr">
              <a:buNone/>
              <a:defRPr/>
            </a:pPr>
            <a:endParaRPr lang="en-US" dirty="0"/>
          </a:p>
          <a:p>
            <a:pPr marL="457200" lvl="1" indent="0" algn="ctr">
              <a:buNone/>
              <a:defRPr/>
            </a:pPr>
            <a:r>
              <a:rPr lang="en-US" dirty="0"/>
              <a:t>2 years of training in dermatology</a:t>
            </a:r>
          </a:p>
          <a:p>
            <a:pPr marL="457200" lvl="1" indent="0" algn="ctr">
              <a:buNone/>
              <a:defRPr/>
            </a:pPr>
            <a:endParaRPr lang="en-US" dirty="0"/>
          </a:p>
          <a:p>
            <a:pPr marL="457200" lvl="1" indent="0" algn="ctr">
              <a:buNone/>
              <a:defRPr/>
            </a:pPr>
            <a:r>
              <a:rPr lang="en-US" dirty="0">
                <a:solidFill>
                  <a:srgbClr val="FFFF00"/>
                </a:solidFill>
              </a:rPr>
              <a:t>Written and oral examinations</a:t>
            </a:r>
          </a:p>
          <a:p>
            <a:endParaRPr lang="en-US" dirty="0"/>
          </a:p>
        </p:txBody>
      </p:sp>
      <p:sp>
        <p:nvSpPr>
          <p:cNvPr id="2" name="Rectangle 1"/>
          <p:cNvSpPr/>
          <p:nvPr/>
        </p:nvSpPr>
        <p:spPr>
          <a:xfrm>
            <a:off x="381000" y="2438400"/>
            <a:ext cx="3429000" cy="3914918"/>
          </a:xfrm>
          <a:prstGeom prst="rect">
            <a:avLst/>
          </a:prstGeom>
        </p:spPr>
        <p:txBody>
          <a:bodyPr wrap="square">
            <a:spAutoFit/>
          </a:bodyPr>
          <a:lstStyle/>
          <a:p>
            <a:pPr lvl="1" algn="ctr">
              <a:lnSpc>
                <a:spcPct val="90000"/>
              </a:lnSpc>
              <a:defRPr/>
            </a:pPr>
            <a:r>
              <a:rPr lang="en-US" sz="2400" dirty="0"/>
              <a:t>ADA member</a:t>
            </a:r>
          </a:p>
          <a:p>
            <a:pPr lvl="1" algn="ctr">
              <a:lnSpc>
                <a:spcPct val="90000"/>
              </a:lnSpc>
              <a:defRPr/>
            </a:pPr>
            <a:endParaRPr lang="en-US" dirty="0"/>
          </a:p>
          <a:p>
            <a:pPr lvl="1" algn="ctr">
              <a:lnSpc>
                <a:spcPct val="90000"/>
              </a:lnSpc>
              <a:defRPr/>
            </a:pPr>
            <a:r>
              <a:rPr lang="en-US" sz="2400" dirty="0"/>
              <a:t>Professional rank</a:t>
            </a:r>
          </a:p>
          <a:p>
            <a:pPr lvl="2" algn="ctr">
              <a:lnSpc>
                <a:spcPct val="90000"/>
              </a:lnSpc>
              <a:defRPr/>
            </a:pPr>
            <a:r>
              <a:rPr lang="en-US" dirty="0" smtClean="0"/>
              <a:t>Teach in </a:t>
            </a:r>
            <a:r>
              <a:rPr lang="en-US" dirty="0"/>
              <a:t>a Class A medical school </a:t>
            </a:r>
            <a:endParaRPr lang="en-US" dirty="0" smtClean="0"/>
          </a:p>
          <a:p>
            <a:pPr lvl="2" algn="ctr">
              <a:lnSpc>
                <a:spcPct val="90000"/>
              </a:lnSpc>
              <a:defRPr/>
            </a:pPr>
            <a:r>
              <a:rPr lang="en-US" dirty="0" smtClean="0"/>
              <a:t>5 </a:t>
            </a:r>
            <a:r>
              <a:rPr lang="en-US" dirty="0"/>
              <a:t>years</a:t>
            </a:r>
          </a:p>
          <a:p>
            <a:pPr lvl="2" algn="ctr">
              <a:lnSpc>
                <a:spcPct val="90000"/>
              </a:lnSpc>
              <a:defRPr/>
            </a:pPr>
            <a:endParaRPr lang="en-US" dirty="0"/>
          </a:p>
          <a:p>
            <a:pPr lvl="2" algn="ctr">
              <a:lnSpc>
                <a:spcPct val="90000"/>
              </a:lnSpc>
              <a:defRPr/>
            </a:pPr>
            <a:r>
              <a:rPr lang="en-US" dirty="0"/>
              <a:t>15 years practice limited to dermatology and </a:t>
            </a:r>
            <a:r>
              <a:rPr lang="en-US" dirty="0" err="1"/>
              <a:t>syphilology</a:t>
            </a:r>
            <a:endParaRPr lang="en-US" dirty="0"/>
          </a:p>
          <a:p>
            <a:pPr lvl="2" algn="ctr">
              <a:lnSpc>
                <a:spcPct val="90000"/>
              </a:lnSpc>
              <a:defRPr/>
            </a:pPr>
            <a:endParaRPr lang="en-US" dirty="0"/>
          </a:p>
          <a:p>
            <a:pPr algn="ctr">
              <a:lnSpc>
                <a:spcPct val="90000"/>
              </a:lnSpc>
              <a:defRPr/>
            </a:pPr>
            <a:r>
              <a:rPr lang="en-US" sz="2400" dirty="0" smtClean="0">
                <a:solidFill>
                  <a:srgbClr val="FFC000"/>
                </a:solidFill>
              </a:rPr>
              <a:t>          63 </a:t>
            </a:r>
            <a:r>
              <a:rPr lang="en-US" sz="2400" dirty="0">
                <a:solidFill>
                  <a:srgbClr val="FFC000"/>
                </a:solidFill>
              </a:rPr>
              <a:t>“Grandfathers”</a:t>
            </a:r>
            <a:br>
              <a:rPr lang="en-US" sz="2400" dirty="0">
                <a:solidFill>
                  <a:srgbClr val="FFC000"/>
                </a:solidFill>
              </a:rPr>
            </a:br>
            <a:r>
              <a:rPr lang="en-US" dirty="0"/>
              <a:t/>
            </a:r>
            <a:br>
              <a:rPr lang="en-US" dirty="0"/>
            </a:br>
            <a:r>
              <a:rPr lang="en-US" sz="2400" i="1" dirty="0" smtClean="0">
                <a:solidFill>
                  <a:srgbClr val="FFFF00"/>
                </a:solidFill>
              </a:rPr>
              <a:t>$35 Fee</a:t>
            </a:r>
            <a:endParaRPr lang="en-US" sz="2400" i="1" dirty="0">
              <a:solidFill>
                <a:srgbClr val="FFFF00"/>
              </a:solidFill>
            </a:endParaRPr>
          </a:p>
        </p:txBody>
      </p:sp>
      <p:sp>
        <p:nvSpPr>
          <p:cNvPr id="3" name="Rectangle 2"/>
          <p:cNvSpPr/>
          <p:nvPr/>
        </p:nvSpPr>
        <p:spPr>
          <a:xfrm>
            <a:off x="533400" y="1678632"/>
            <a:ext cx="3810000" cy="461665"/>
          </a:xfrm>
          <a:prstGeom prst="rect">
            <a:avLst/>
          </a:prstGeom>
        </p:spPr>
        <p:txBody>
          <a:bodyPr wrap="square">
            <a:spAutoFit/>
          </a:bodyPr>
          <a:lstStyle/>
          <a:p>
            <a:pPr algn="ctr"/>
            <a:r>
              <a:rPr lang="en-US" sz="2400" u="sng" dirty="0" smtClean="0">
                <a:solidFill>
                  <a:srgbClr val="FFC000"/>
                </a:solidFill>
              </a:rPr>
              <a:t>Founders </a:t>
            </a:r>
            <a:r>
              <a:rPr lang="en-US" sz="2400" u="sng" dirty="0">
                <a:solidFill>
                  <a:srgbClr val="FFC000"/>
                </a:solidFill>
              </a:rPr>
              <a:t>Group </a:t>
            </a:r>
          </a:p>
        </p:txBody>
      </p:sp>
    </p:spTree>
    <p:extLst>
      <p:ext uri="{BB962C8B-B14F-4D97-AF65-F5344CB8AC3E}">
        <p14:creationId xmlns:p14="http://schemas.microsoft.com/office/powerpoint/2010/main" xmlns="" val="98170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p:spPr>
        <p:txBody>
          <a:bodyPr/>
          <a:lstStyle/>
          <a:p>
            <a:r>
              <a:rPr lang="en-US" dirty="0" smtClean="0">
                <a:solidFill>
                  <a:schemeClr val="accent6"/>
                </a:solidFill>
                <a:effectLst>
                  <a:outerShdw blurRad="38100" dist="38100" dir="2700000" algn="tl">
                    <a:srgbClr val="000000">
                      <a:alpha val="43137"/>
                    </a:srgbClr>
                  </a:outerShdw>
                </a:effectLst>
              </a:rPr>
              <a:t>The Exam from 1933 </a:t>
            </a:r>
            <a:r>
              <a:rPr lang="en-US" dirty="0">
                <a:solidFill>
                  <a:schemeClr val="accent6"/>
                </a:solidFill>
                <a:effectLst>
                  <a:outerShdw blurRad="38100" dist="38100" dir="2700000" algn="tl">
                    <a:srgbClr val="000000">
                      <a:alpha val="43137"/>
                    </a:srgbClr>
                  </a:outerShdw>
                </a:effectLst>
              </a:rPr>
              <a:t>to 1947</a:t>
            </a:r>
          </a:p>
        </p:txBody>
      </p:sp>
      <p:sp>
        <p:nvSpPr>
          <p:cNvPr id="6" name="Content Placeholder 5"/>
          <p:cNvSpPr>
            <a:spLocks noGrp="1"/>
          </p:cNvSpPr>
          <p:nvPr>
            <p:ph idx="1"/>
          </p:nvPr>
        </p:nvSpPr>
        <p:spPr>
          <a:xfrm>
            <a:off x="457200" y="1219200"/>
            <a:ext cx="8229600" cy="5181600"/>
          </a:xfrm>
        </p:spPr>
        <p:txBody>
          <a:bodyPr>
            <a:normAutofit fontScale="92500" lnSpcReduction="10000"/>
          </a:bodyPr>
          <a:lstStyle/>
          <a:p>
            <a:r>
              <a:rPr lang="en-US" dirty="0"/>
              <a:t>One annual </a:t>
            </a:r>
            <a:r>
              <a:rPr lang="en-US" dirty="0" smtClean="0"/>
              <a:t>examination: </a:t>
            </a:r>
          </a:p>
          <a:p>
            <a:pPr marL="0" indent="0" algn="ctr">
              <a:buNone/>
            </a:pPr>
            <a:r>
              <a:rPr lang="en-US" dirty="0" smtClean="0"/>
              <a:t>Written </a:t>
            </a:r>
            <a:r>
              <a:rPr lang="en-US" dirty="0"/>
              <a:t>(essay) and oral </a:t>
            </a:r>
            <a:r>
              <a:rPr lang="en-US" dirty="0" smtClean="0"/>
              <a:t>components </a:t>
            </a:r>
          </a:p>
          <a:p>
            <a:pPr marL="0" indent="0" algn="ctr">
              <a:buNone/>
            </a:pPr>
            <a:r>
              <a:rPr lang="en-US" sz="2600" dirty="0" smtClean="0"/>
              <a:t>(Omitting </a:t>
            </a:r>
            <a:r>
              <a:rPr lang="en-US" sz="2600" dirty="0"/>
              <a:t>the written examination often </a:t>
            </a:r>
            <a:r>
              <a:rPr lang="en-US" sz="2600" dirty="0" smtClean="0"/>
              <a:t>discussed) </a:t>
            </a:r>
          </a:p>
          <a:p>
            <a:r>
              <a:rPr lang="en-US" dirty="0"/>
              <a:t>Oral examination:</a:t>
            </a:r>
          </a:p>
          <a:p>
            <a:pPr marL="0" indent="0" algn="ctr">
              <a:buNone/>
            </a:pPr>
            <a:r>
              <a:rPr lang="en-US" dirty="0"/>
              <a:t>Loose-leaf book of suitable questions</a:t>
            </a:r>
          </a:p>
          <a:p>
            <a:pPr marL="0" indent="0" algn="ctr">
              <a:buNone/>
            </a:pPr>
            <a:r>
              <a:rPr lang="en-US" dirty="0"/>
              <a:t>Classified into 11 sections </a:t>
            </a:r>
          </a:p>
          <a:p>
            <a:pPr marL="0" indent="0" algn="ctr">
              <a:buNone/>
            </a:pPr>
            <a:r>
              <a:rPr lang="en-US" dirty="0"/>
              <a:t>Prepared by the president and secretary</a:t>
            </a:r>
          </a:p>
          <a:p>
            <a:r>
              <a:rPr lang="en-US" dirty="0" smtClean="0"/>
              <a:t>All </a:t>
            </a:r>
            <a:r>
              <a:rPr lang="en-US" dirty="0"/>
              <a:t>members of the board </a:t>
            </a:r>
            <a:r>
              <a:rPr lang="en-US" dirty="0" smtClean="0"/>
              <a:t>would examine </a:t>
            </a:r>
            <a:r>
              <a:rPr lang="en-US" dirty="0"/>
              <a:t>each </a:t>
            </a:r>
            <a:r>
              <a:rPr lang="en-US" dirty="0" smtClean="0"/>
              <a:t>candidate </a:t>
            </a:r>
          </a:p>
          <a:p>
            <a:pPr marL="0" indent="0" algn="ctr">
              <a:buNone/>
            </a:pPr>
            <a:r>
              <a:rPr lang="en-US" sz="2600" dirty="0" smtClean="0"/>
              <a:t>Except </a:t>
            </a:r>
            <a:r>
              <a:rPr lang="en-US" sz="2600" dirty="0"/>
              <a:t>the </a:t>
            </a:r>
            <a:r>
              <a:rPr lang="en-US" sz="2600" dirty="0" smtClean="0"/>
              <a:t>secretary; administrative duties</a:t>
            </a:r>
            <a:r>
              <a:rPr lang="en-US" sz="2600" i="1" dirty="0" smtClean="0"/>
              <a:t> </a:t>
            </a:r>
            <a:r>
              <a:rPr lang="en-US" dirty="0" smtClean="0"/>
              <a:t>  </a:t>
            </a:r>
            <a:endParaRPr lang="en-US" dirty="0"/>
          </a:p>
        </p:txBody>
      </p:sp>
    </p:spTree>
    <p:extLst>
      <p:ext uri="{BB962C8B-B14F-4D97-AF65-F5344CB8AC3E}">
        <p14:creationId xmlns:p14="http://schemas.microsoft.com/office/powerpoint/2010/main" xmlns="" val="239501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3962400" y="228600"/>
            <a:ext cx="4934700" cy="63246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1371600"/>
            <a:ext cx="3352800" cy="4754563"/>
          </a:xfrm>
        </p:spPr>
        <p:txBody>
          <a:bodyPr/>
          <a:lstStyle/>
          <a:p>
            <a:pPr marL="0" indent="0">
              <a:buNone/>
            </a:pPr>
            <a:r>
              <a:rPr lang="en-US" dirty="0" smtClean="0">
                <a:solidFill>
                  <a:schemeClr val="accent6"/>
                </a:solidFill>
              </a:rPr>
              <a:t>First Written Exam  October 28,1933</a:t>
            </a:r>
          </a:p>
          <a:p>
            <a:pPr marL="0" indent="0">
              <a:buNone/>
            </a:pPr>
            <a:endParaRPr lang="en-US" dirty="0" smtClean="0">
              <a:solidFill>
                <a:schemeClr val="accent6"/>
              </a:solidFill>
            </a:endParaRPr>
          </a:p>
          <a:p>
            <a:pPr marL="0" indent="0">
              <a:buNone/>
            </a:pPr>
            <a:r>
              <a:rPr lang="en-US" dirty="0" smtClean="0">
                <a:solidFill>
                  <a:srgbClr val="FFC000"/>
                </a:solidFill>
              </a:rPr>
              <a:t>Group B applicants</a:t>
            </a:r>
          </a:p>
          <a:p>
            <a:pPr marL="0" indent="0">
              <a:buNone/>
            </a:pPr>
            <a:r>
              <a:rPr lang="en-US" dirty="0" smtClean="0">
                <a:solidFill>
                  <a:srgbClr val="FFC000"/>
                </a:solidFill>
              </a:rPr>
              <a:t> </a:t>
            </a:r>
          </a:p>
          <a:p>
            <a:pPr marL="0" indent="0">
              <a:buNone/>
            </a:pPr>
            <a:r>
              <a:rPr lang="en-US" sz="2400" dirty="0" smtClean="0">
                <a:solidFill>
                  <a:srgbClr val="FFC000"/>
                </a:solidFill>
              </a:rPr>
              <a:t>27 </a:t>
            </a:r>
            <a:r>
              <a:rPr lang="en-US" sz="2400" dirty="0">
                <a:solidFill>
                  <a:srgbClr val="FFC000"/>
                </a:solidFill>
              </a:rPr>
              <a:t>candidates</a:t>
            </a:r>
          </a:p>
          <a:p>
            <a:pPr>
              <a:buNone/>
              <a:defRPr/>
            </a:pPr>
            <a:r>
              <a:rPr lang="en-US" sz="2400" dirty="0">
                <a:solidFill>
                  <a:srgbClr val="FFC000"/>
                </a:solidFill>
              </a:rPr>
              <a:t>7 failures</a:t>
            </a:r>
            <a:endParaRPr lang="en-US" sz="2400" i="1" dirty="0">
              <a:solidFill>
                <a:srgbClr val="FFC000"/>
              </a:solidFill>
            </a:endParaRPr>
          </a:p>
          <a:p>
            <a:pPr marL="0" indent="0">
              <a:buNone/>
            </a:pPr>
            <a:endParaRPr lang="en-US" dirty="0">
              <a:solidFill>
                <a:schemeClr val="accent6"/>
              </a:solidFill>
            </a:endParaRP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2515805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267200" y="457200"/>
            <a:ext cx="4648200" cy="59574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057400"/>
            <a:ext cx="3048000" cy="4068763"/>
          </a:xfrm>
        </p:spPr>
        <p:txBody>
          <a:bodyPr>
            <a:normAutofit/>
          </a:bodyPr>
          <a:lstStyle/>
          <a:p>
            <a:pPr marL="0" indent="0">
              <a:buNone/>
            </a:pPr>
            <a:r>
              <a:rPr lang="en-US" dirty="0" smtClean="0">
                <a:solidFill>
                  <a:schemeClr val="accent6"/>
                </a:solidFill>
              </a:rPr>
              <a:t>Essay style written exam given 1945</a:t>
            </a:r>
          </a:p>
          <a:p>
            <a:pPr marL="0" indent="0">
              <a:buNone/>
            </a:pPr>
            <a:endParaRPr lang="en-US" dirty="0">
              <a:solidFill>
                <a:schemeClr val="accent6"/>
              </a:solidFill>
            </a:endParaRPr>
          </a:p>
        </p:txBody>
      </p:sp>
      <p:sp>
        <p:nvSpPr>
          <p:cNvPr id="4" name="Content Placeholder 3"/>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xmlns="" val="3829357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rmAutofit fontScale="90000"/>
          </a:bodyPr>
          <a:lstStyle/>
          <a:p>
            <a:r>
              <a:rPr lang="en-US" dirty="0" smtClean="0">
                <a:solidFill>
                  <a:schemeClr val="accent6"/>
                </a:solidFill>
                <a:effectLst>
                  <a:outerShdw blurRad="38100" dist="38100" dir="2700000" algn="tl">
                    <a:srgbClr val="000000">
                      <a:alpha val="43137"/>
                    </a:srgbClr>
                  </a:outerShdw>
                </a:effectLst>
              </a:rPr>
              <a:t>The Exam from 1948-1975 </a:t>
            </a:r>
            <a:endParaRPr lang="en-US" dirty="0">
              <a:solidFill>
                <a:schemeClr val="accent6"/>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152400" y="1219200"/>
            <a:ext cx="8839200" cy="5486400"/>
          </a:xfrm>
        </p:spPr>
        <p:txBody>
          <a:bodyPr>
            <a:normAutofit/>
          </a:bodyPr>
          <a:lstStyle/>
          <a:p>
            <a:pPr marL="0" indent="0" algn="ctr">
              <a:buNone/>
            </a:pPr>
            <a:r>
              <a:rPr lang="en-US" i="1" u="sng" dirty="0" smtClean="0">
                <a:solidFill>
                  <a:srgbClr val="FFFF00"/>
                </a:solidFill>
              </a:rPr>
              <a:t>Written </a:t>
            </a:r>
            <a:r>
              <a:rPr lang="en-US" i="1" u="sng" dirty="0">
                <a:solidFill>
                  <a:srgbClr val="FFFF00"/>
                </a:solidFill>
              </a:rPr>
              <a:t>and </a:t>
            </a:r>
            <a:r>
              <a:rPr lang="en-US" i="1" u="sng" dirty="0" smtClean="0">
                <a:solidFill>
                  <a:srgbClr val="FFFF00"/>
                </a:solidFill>
              </a:rPr>
              <a:t>Oral </a:t>
            </a:r>
          </a:p>
          <a:p>
            <a:pPr marL="0" indent="0" algn="ctr">
              <a:buNone/>
            </a:pPr>
            <a:r>
              <a:rPr lang="en-US" dirty="0" smtClean="0">
                <a:solidFill>
                  <a:srgbClr val="FFFF00"/>
                </a:solidFill>
              </a:rPr>
              <a:t>Written </a:t>
            </a:r>
            <a:r>
              <a:rPr lang="en-US" dirty="0">
                <a:solidFill>
                  <a:srgbClr val="FFFF00"/>
                </a:solidFill>
              </a:rPr>
              <a:t>examination </a:t>
            </a:r>
            <a:r>
              <a:rPr lang="en-US" dirty="0" smtClean="0">
                <a:solidFill>
                  <a:srgbClr val="FFFF00"/>
                </a:solidFill>
              </a:rPr>
              <a:t>used for screening</a:t>
            </a:r>
          </a:p>
          <a:p>
            <a:pPr marL="0" indent="0" algn="ctr">
              <a:buNone/>
            </a:pPr>
            <a:endParaRPr lang="en-US" dirty="0" smtClean="0">
              <a:solidFill>
                <a:srgbClr val="FFFF00"/>
              </a:solidFill>
            </a:endParaRPr>
          </a:p>
          <a:p>
            <a:pPr marL="0" indent="0" algn="ctr">
              <a:buNone/>
            </a:pPr>
            <a:r>
              <a:rPr lang="en-US" dirty="0" smtClean="0">
                <a:solidFill>
                  <a:srgbClr val="FFFF00"/>
                </a:solidFill>
              </a:rPr>
              <a:t>Candidates required </a:t>
            </a:r>
            <a:r>
              <a:rPr lang="en-US" dirty="0">
                <a:solidFill>
                  <a:srgbClr val="FFFF00"/>
                </a:solidFill>
              </a:rPr>
              <a:t>to pass the written </a:t>
            </a:r>
            <a:r>
              <a:rPr lang="en-US" dirty="0" smtClean="0">
                <a:solidFill>
                  <a:srgbClr val="FFFF00"/>
                </a:solidFill>
              </a:rPr>
              <a:t>exam </a:t>
            </a:r>
            <a:r>
              <a:rPr lang="en-US" dirty="0">
                <a:solidFill>
                  <a:srgbClr val="FFFF00"/>
                </a:solidFill>
              </a:rPr>
              <a:t>before </a:t>
            </a:r>
            <a:r>
              <a:rPr lang="en-US" dirty="0" smtClean="0">
                <a:solidFill>
                  <a:srgbClr val="FFFF00"/>
                </a:solidFill>
              </a:rPr>
              <a:t>taking </a:t>
            </a:r>
            <a:r>
              <a:rPr lang="en-US" dirty="0">
                <a:solidFill>
                  <a:srgbClr val="FFFF00"/>
                </a:solidFill>
              </a:rPr>
              <a:t>the oral </a:t>
            </a:r>
            <a:r>
              <a:rPr lang="en-US" dirty="0" smtClean="0">
                <a:solidFill>
                  <a:srgbClr val="FFFF00"/>
                </a:solidFill>
              </a:rPr>
              <a:t>exam</a:t>
            </a:r>
          </a:p>
          <a:p>
            <a:pPr marL="0" indent="0">
              <a:buNone/>
            </a:pPr>
            <a:r>
              <a:rPr lang="en-US" dirty="0" smtClean="0">
                <a:solidFill>
                  <a:srgbClr val="FFFF00"/>
                </a:solidFill>
              </a:rPr>
              <a:t>  </a:t>
            </a:r>
          </a:p>
          <a:p>
            <a:pPr marL="0" indent="0" algn="ctr">
              <a:buNone/>
            </a:pPr>
            <a:r>
              <a:rPr lang="en-US" sz="2800" dirty="0" smtClean="0"/>
              <a:t>Essay-type </a:t>
            </a:r>
            <a:r>
              <a:rPr lang="en-US" sz="2800" dirty="0"/>
              <a:t>written exam </a:t>
            </a:r>
            <a:endParaRPr lang="en-US" sz="2800" dirty="0" smtClean="0"/>
          </a:p>
          <a:p>
            <a:pPr marL="0" indent="0" algn="ctr">
              <a:buNone/>
            </a:pPr>
            <a:r>
              <a:rPr lang="en-US" sz="2800" dirty="0" smtClean="0"/>
              <a:t>True-false questions (1949)</a:t>
            </a:r>
          </a:p>
          <a:p>
            <a:pPr marL="0" indent="0" algn="ctr">
              <a:buNone/>
            </a:pPr>
            <a:r>
              <a:rPr lang="en-US" sz="2800" dirty="0" smtClean="0"/>
              <a:t>Multiple </a:t>
            </a:r>
            <a:r>
              <a:rPr lang="en-US" sz="2800" dirty="0"/>
              <a:t>choice questions </a:t>
            </a:r>
            <a:r>
              <a:rPr lang="en-US" sz="2800" dirty="0" smtClean="0"/>
              <a:t>added later</a:t>
            </a:r>
            <a:endParaRPr lang="en-US" sz="2800" dirty="0"/>
          </a:p>
          <a:p>
            <a:endParaRPr lang="en-US" dirty="0"/>
          </a:p>
        </p:txBody>
      </p:sp>
    </p:spTree>
    <p:extLst>
      <p:ext uri="{BB962C8B-B14F-4D97-AF65-F5344CB8AC3E}">
        <p14:creationId xmlns:p14="http://schemas.microsoft.com/office/powerpoint/2010/main" xmlns="" val="41779327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l="5587" t="3990" r="5776" b="5573"/>
          <a:stretch/>
        </p:blipFill>
        <p:spPr bwMode="auto">
          <a:xfrm>
            <a:off x="3657600" y="0"/>
            <a:ext cx="5181600" cy="677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04800" y="274638"/>
            <a:ext cx="8382000" cy="1096962"/>
          </a:xfrm>
        </p:spPr>
        <p:txBody>
          <a:bodyPr/>
          <a:lstStyle/>
          <a:p>
            <a:endParaRPr lang="en-US" dirty="0"/>
          </a:p>
        </p:txBody>
      </p:sp>
      <p:sp>
        <p:nvSpPr>
          <p:cNvPr id="3" name="Content Placeholder 2"/>
          <p:cNvSpPr>
            <a:spLocks noGrp="1"/>
          </p:cNvSpPr>
          <p:nvPr>
            <p:ph sz="half" idx="1"/>
          </p:nvPr>
        </p:nvSpPr>
        <p:spPr>
          <a:xfrm>
            <a:off x="457200" y="1752600"/>
            <a:ext cx="2514600" cy="4373563"/>
          </a:xfrm>
        </p:spPr>
        <p:txBody>
          <a:bodyPr/>
          <a:lstStyle/>
          <a:p>
            <a:pPr marL="0" indent="0">
              <a:buNone/>
            </a:pPr>
            <a:r>
              <a:rPr lang="en-US" dirty="0" smtClean="0">
                <a:solidFill>
                  <a:schemeClr val="accent6"/>
                </a:solidFill>
              </a:rPr>
              <a:t>True/False Exam 1956</a:t>
            </a:r>
            <a:endParaRPr lang="en-US" dirty="0">
              <a:solidFill>
                <a:schemeClr val="accent6"/>
              </a:solidFill>
            </a:endParaRP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282962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Effect>
                      <a14:brightnessContrast contrast="20000"/>
                    </a14:imgEffect>
                  </a14:imgLayer>
                </a14:imgProps>
              </a:ext>
              <a:ext uri="{28A0092B-C50C-407E-A947-70E740481C1C}">
                <a14:useLocalDpi xmlns:a14="http://schemas.microsoft.com/office/drawing/2010/main" xmlns="" val="0"/>
              </a:ext>
            </a:extLst>
          </a:blip>
          <a:srcRect l="4523" t="5822" r="7009" b="11460"/>
          <a:stretch/>
        </p:blipFill>
        <p:spPr bwMode="auto">
          <a:xfrm>
            <a:off x="3429000" y="137285"/>
            <a:ext cx="5495470" cy="65855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828800"/>
            <a:ext cx="2819400" cy="4297363"/>
          </a:xfrm>
        </p:spPr>
        <p:txBody>
          <a:bodyPr/>
          <a:lstStyle/>
          <a:p>
            <a:pPr marL="0" indent="0">
              <a:buNone/>
            </a:pPr>
            <a:r>
              <a:rPr lang="en-US" dirty="0" smtClean="0">
                <a:solidFill>
                  <a:schemeClr val="accent6"/>
                </a:solidFill>
              </a:rPr>
              <a:t>Multiple Choice Exam 1965</a:t>
            </a:r>
            <a:endParaRPr lang="en-US" dirty="0">
              <a:solidFill>
                <a:schemeClr val="accent6"/>
              </a:solidFill>
            </a:endParaRP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xmlns="" val="3596620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1280</TotalTime>
  <Words>1180</Words>
  <Application>Microsoft Office PowerPoint</Application>
  <PresentationFormat>On-screen Show (4:3)</PresentationFormat>
  <Paragraphs>228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Purpose/Mission of ABD</vt:lpstr>
      <vt:lpstr>Slide 2</vt:lpstr>
      <vt:lpstr>Requirements for Certification (1933-1948)</vt:lpstr>
      <vt:lpstr>The Exam from 1933 to 1947</vt:lpstr>
      <vt:lpstr>Slide 5</vt:lpstr>
      <vt:lpstr>Slide 6</vt:lpstr>
      <vt:lpstr>The Exam from 1948-1975 </vt:lpstr>
      <vt:lpstr>Slide 8</vt:lpstr>
      <vt:lpstr>Slide 9</vt:lpstr>
      <vt:lpstr>Oral Examinations </vt:lpstr>
      <vt:lpstr>Selected Oral Exam Dates and Locations </vt:lpstr>
      <vt:lpstr>The Decision to End Oral Exams  Report of Dr. Kopf’s Committee (1975)  </vt:lpstr>
      <vt:lpstr>In Training Exam (1969)</vt:lpstr>
      <vt:lpstr>ITE</vt:lpstr>
      <vt:lpstr>Holiday Inn Era (1976 – 2008) </vt:lpstr>
      <vt:lpstr>Holiday Inn Rosemont Centrally located; room large enough to accommodate all candidates </vt:lpstr>
      <vt:lpstr>ABD Test Committees</vt:lpstr>
      <vt:lpstr>References</vt:lpstr>
    </vt:vector>
  </TitlesOfParts>
  <Company>Mayo Clinic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ABD’s Certification Examination</dc:title>
  <dc:creator>Randall K Roenigk</dc:creator>
  <cp:lastModifiedBy>Stan</cp:lastModifiedBy>
  <cp:revision>139</cp:revision>
  <dcterms:created xsi:type="dcterms:W3CDTF">2013-05-02T16:24:55Z</dcterms:created>
  <dcterms:modified xsi:type="dcterms:W3CDTF">2013-07-21T16:45:29Z</dcterms:modified>
</cp:coreProperties>
</file>